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60" r:id="rId1"/>
    <p:sldMasterId id="2147483675" r:id="rId2"/>
    <p:sldMasterId id="2147483689" r:id="rId3"/>
    <p:sldMasterId id="2147483702" r:id="rId4"/>
  </p:sldMasterIdLst>
  <p:notesMasterIdLst>
    <p:notesMasterId r:id="rId17"/>
  </p:notesMasterIdLst>
  <p:sldIdLst>
    <p:sldId id="283" r:id="rId5"/>
    <p:sldId id="257" r:id="rId6"/>
    <p:sldId id="291" r:id="rId7"/>
    <p:sldId id="258" r:id="rId8"/>
    <p:sldId id="264" r:id="rId9"/>
    <p:sldId id="295" r:id="rId10"/>
    <p:sldId id="301" r:id="rId11"/>
    <p:sldId id="302" r:id="rId12"/>
    <p:sldId id="372" r:id="rId13"/>
    <p:sldId id="298" r:id="rId14"/>
    <p:sldId id="282" r:id="rId15"/>
    <p:sldId id="265" r:id="rId16"/>
  </p:sldIdLst>
  <p:sldSz cx="18288000" cy="10288588"/>
  <p:notesSz cx="6858000" cy="9144000"/>
  <p:embeddedFontLst>
    <p:embeddedFont>
      <p:font typeface="Aptos" panose="020B0004020202020204" pitchFamily="34" charset="0"/>
      <p:regular r:id="rId18"/>
    </p:embeddedFont>
    <p:embeddedFont>
      <p:font typeface="Calibri" panose="020F0502020204030204" pitchFamily="34" charset="0"/>
      <p:regular r:id="rId19"/>
      <p:bold r:id="rId20"/>
      <p:italic r:id="rId21"/>
      <p:boldItalic r:id="rId22"/>
    </p:embeddedFont>
    <p:embeddedFont>
      <p:font typeface="Calibri Light" panose="020F0302020204030204" pitchFamily="34" charset="0"/>
      <p:regular r:id="rId23"/>
      <p:italic r:id="rId24"/>
    </p:embeddedFont>
    <p:embeddedFont>
      <p:font typeface="Fira Sans Extra Condensed Medium" panose="020B0604020202020204" charset="0"/>
      <p:regular r:id="rId25"/>
      <p:bold r:id="rId26"/>
      <p:italic r:id="rId27"/>
      <p:boldItalic r:id="rId28"/>
    </p:embeddedFont>
    <p:embeddedFont>
      <p:font typeface="Helvetica" panose="020B0604020202020204" pitchFamily="34" charset="0"/>
      <p:regular r:id="rId29"/>
      <p:bold r:id="rId30"/>
      <p:italic r:id="rId31"/>
      <p:boldItalic r:id="rId32"/>
    </p:embeddedFont>
    <p:embeddedFont>
      <p:font typeface="Open Sans" panose="020B0606030504020204" pitchFamily="34" charset="0"/>
      <p:regular r:id="rId33"/>
      <p:bold r:id="rId34"/>
      <p:italic r:id="rId35"/>
      <p:boldItalic r:id="rId36"/>
    </p:embeddedFont>
    <p:embeddedFont>
      <p:font typeface="Roboto" panose="02000000000000000000" pitchFamily="2" charset="0"/>
      <p:regular r:id="rId37"/>
      <p:bold r:id="rId38"/>
      <p:italic r:id="rId39"/>
      <p:boldItalic r:id="rId4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73FD919-5B35-674C-C5F7-A332BAFFC82B}" name="CONTENT" initials="C" userId="CONTENT"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ED7D31"/>
    <a:srgbClr val="404040"/>
    <a:srgbClr val="1155CC"/>
    <a:srgbClr val="FCBD24"/>
    <a:srgbClr val="205E82"/>
    <a:srgbClr val="EC3A3B"/>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604" autoAdjust="0"/>
    <p:restoredTop sz="90611" autoAdjust="0"/>
  </p:normalViewPr>
  <p:slideViewPr>
    <p:cSldViewPr snapToGrid="0">
      <p:cViewPr varScale="1">
        <p:scale>
          <a:sx n="58" d="100"/>
          <a:sy n="58" d="100"/>
        </p:scale>
        <p:origin x="114"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6.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20" Type="http://schemas.openxmlformats.org/officeDocument/2006/relationships/font" Target="fonts/font3.fntdata"/><Relationship Id="rId41"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sv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3/12/2024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extLst>
      <p:ext uri="{BB962C8B-B14F-4D97-AF65-F5344CB8AC3E}">
        <p14:creationId xmlns:p14="http://schemas.microsoft.com/office/powerpoint/2010/main" val="4020567768"/>
      </p:ext>
    </p:extLst>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4</a:t>
            </a:fld>
            <a:endParaRPr lang="en-US"/>
          </a:p>
        </p:txBody>
      </p:sp>
    </p:spTree>
    <p:extLst>
      <p:ext uri="{BB962C8B-B14F-4D97-AF65-F5344CB8AC3E}">
        <p14:creationId xmlns:p14="http://schemas.microsoft.com/office/powerpoint/2010/main" val="2161349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4FE196-1C90-4597-CBD5-003475D8E2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82A73A-C885-2B06-E88E-F7595815EA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FC2E3A-0E6C-1F31-4684-6A89886BC30F}"/>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536A69FD-E8C5-3602-E4C7-DC6EC36D5EC9}"/>
              </a:ext>
            </a:extLst>
          </p:cNvPr>
          <p:cNvSpPr>
            <a:spLocks noGrp="1"/>
          </p:cNvSpPr>
          <p:nvPr>
            <p:ph type="sldNum" sz="quarter" idx="5"/>
          </p:nvPr>
        </p:nvSpPr>
        <p:spPr/>
        <p:txBody>
          <a:bodyPr/>
          <a:lstStyle/>
          <a:p>
            <a:fld id="{E8EA31EB-2F78-2546-A582-51B6B82A8B39}" type="slidenum">
              <a:rPr lang="en-US" smtClean="0"/>
              <a:t>7</a:t>
            </a:fld>
            <a:endParaRPr lang="en-US"/>
          </a:p>
        </p:txBody>
      </p:sp>
    </p:spTree>
    <p:extLst>
      <p:ext uri="{BB962C8B-B14F-4D97-AF65-F5344CB8AC3E}">
        <p14:creationId xmlns:p14="http://schemas.microsoft.com/office/powerpoint/2010/main" val="3449590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E185AA-54DE-199D-A4C2-86CF3830EC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CEADDC-99C6-C70A-D520-4163C88884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78164F-E397-379D-8B7A-76F5BAA5BA66}"/>
              </a:ext>
            </a:extLst>
          </p:cNvPr>
          <p:cNvSpPr>
            <a:spLocks noGrp="1"/>
          </p:cNvSpPr>
          <p:nvPr>
            <p:ph type="body" idx="1"/>
          </p:nvPr>
        </p:nvSpPr>
        <p:spPr/>
        <p:txBody>
          <a:bodyPr/>
          <a:lstStyle/>
          <a:p>
            <a:pPr marL="540000" indent="-360000" defTabSz="1371600">
              <a:spcBef>
                <a:spcPts val="1200"/>
              </a:spcBef>
              <a:spcAft>
                <a:spcPts val="1200"/>
              </a:spcAft>
              <a:buClr>
                <a:srgbClr val="095A82"/>
              </a:buClr>
              <a:buSzPct val="100000"/>
              <a:buBlip>
                <a:blip r:embed="rId3"/>
              </a:buBlip>
              <a:tabLst>
                <a:tab pos="457200" algn="l"/>
              </a:tabLst>
            </a:pPr>
            <a:r>
              <a:rPr lang="en-US" sz="1800" b="1" dirty="0">
                <a:solidFill>
                  <a:srgbClr val="404040"/>
                </a:solidFill>
                <a:latin typeface="Arial" panose="020B0604020202020204" pitchFamily="34" charset="0"/>
                <a:cs typeface="Arial" panose="020B0604020202020204" pitchFamily="34" charset="0"/>
              </a:rPr>
              <a:t>Service Boundaries: </a:t>
            </a:r>
            <a:r>
              <a:rPr lang="en-US" sz="1800" dirty="0">
                <a:solidFill>
                  <a:srgbClr val="404040"/>
                </a:solidFill>
                <a:latin typeface="Arial" panose="020B0604020202020204" pitchFamily="34" charset="0"/>
                <a:cs typeface="Arial" panose="020B0604020202020204" pitchFamily="34" charset="0"/>
              </a:rPr>
              <a:t>Each microservice is designed to operate within a specific bounded context, making it autonomous and ensuring that the model it implements is consistent and unambiguous within these boundaries. This autonomy allows teams to develop, deploy, and scale services independently.</a:t>
            </a:r>
          </a:p>
          <a:p>
            <a:pPr marL="540000" indent="-360000" defTabSz="1371600">
              <a:spcBef>
                <a:spcPts val="1200"/>
              </a:spcBef>
              <a:spcAft>
                <a:spcPts val="1200"/>
              </a:spcAft>
              <a:buClr>
                <a:srgbClr val="095A82"/>
              </a:buClr>
              <a:buSzPct val="100000"/>
              <a:buBlip>
                <a:blip r:embed="rId3"/>
              </a:buBlip>
              <a:tabLst>
                <a:tab pos="457200" algn="l"/>
              </a:tabLst>
            </a:pPr>
            <a:r>
              <a:rPr lang="en-US" sz="1800" b="1" dirty="0">
                <a:solidFill>
                  <a:srgbClr val="404040"/>
                </a:solidFill>
                <a:latin typeface="Arial" panose="020B0604020202020204" pitchFamily="34" charset="0"/>
                <a:cs typeface="Arial" panose="020B0604020202020204" pitchFamily="34" charset="0"/>
              </a:rPr>
              <a:t>Integration Points: </a:t>
            </a:r>
            <a:r>
              <a:rPr lang="en-US" sz="1800" dirty="0">
                <a:solidFill>
                  <a:srgbClr val="404040"/>
                </a:solidFill>
                <a:latin typeface="Arial" panose="020B0604020202020204" pitchFamily="34" charset="0"/>
                <a:cs typeface="Arial" panose="020B0604020202020204" pitchFamily="34" charset="0"/>
              </a:rPr>
              <a:t>Bounded contexts also define how microservices interact with each other through explicitly designed interfaces, often through REST APIs or messaging queues, ensuring that microservices can communicate effectively without sharing their internal models.</a:t>
            </a:r>
          </a:p>
          <a:p>
            <a:endParaRPr lang="en-IN" dirty="0"/>
          </a:p>
        </p:txBody>
      </p:sp>
      <p:sp>
        <p:nvSpPr>
          <p:cNvPr id="4" name="Slide Number Placeholder 3">
            <a:extLst>
              <a:ext uri="{FF2B5EF4-FFF2-40B4-BE49-F238E27FC236}">
                <a16:creationId xmlns:a16="http://schemas.microsoft.com/office/drawing/2014/main" id="{D6A3C89B-C343-9055-8C98-0B6C7FFFD0CA}"/>
              </a:ext>
            </a:extLst>
          </p:cNvPr>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2678313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8D2766-C49B-4C1A-9FEE-6F146754B02B}" type="slidenum">
              <a:rPr lang="en-US" smtClean="0"/>
              <a:t>9</a:t>
            </a:fld>
            <a:endParaRPr lang="en-US"/>
          </a:p>
        </p:txBody>
      </p:sp>
    </p:spTree>
    <p:extLst>
      <p:ext uri="{BB962C8B-B14F-4D97-AF65-F5344CB8AC3E}">
        <p14:creationId xmlns:p14="http://schemas.microsoft.com/office/powerpoint/2010/main" val="546327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276978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26765684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a:extLst>
              <a:ext uri="{FF2B5EF4-FFF2-40B4-BE49-F238E27FC236}">
                <a16:creationId xmlns:a16="http://schemas.microsoft.com/office/drawing/2014/main" id="{D9188A37-CC4B-308D-594F-96E936A75162}"/>
              </a:ext>
            </a:extLst>
          </p:cNvPr>
          <p:cNvPicPr>
            <a:picLocks noChangeAspect="1"/>
          </p:cNvPicPr>
          <p:nvPr userDrawn="1"/>
        </p:nvPicPr>
        <p:blipFill>
          <a:blip r:embed="rId2"/>
          <a:stretch>
            <a:fillRect/>
          </a:stretch>
        </p:blipFill>
        <p:spPr>
          <a:xfrm>
            <a:off x="-5246" y="1"/>
            <a:ext cx="18298873" cy="10288800"/>
          </a:xfrm>
          <a:prstGeom prst="rect">
            <a:avLst/>
          </a:prstGeom>
        </p:spPr>
      </p:pic>
    </p:spTree>
    <p:extLst>
      <p:ext uri="{BB962C8B-B14F-4D97-AF65-F5344CB8AC3E}">
        <p14:creationId xmlns:p14="http://schemas.microsoft.com/office/powerpoint/2010/main" val="28775430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extLst>
      <p:ext uri="{BB962C8B-B14F-4D97-AF65-F5344CB8AC3E}">
        <p14:creationId xmlns:p14="http://schemas.microsoft.com/office/powerpoint/2010/main" val="3188798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2612150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0825634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F7AE-A646-6FEF-2C18-35351BE8124D}"/>
              </a:ext>
            </a:extLst>
          </p:cNvPr>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5B10EB8-B99C-1AFC-5EE3-16D8CCFDF334}"/>
              </a:ext>
            </a:extLst>
          </p:cNvPr>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042B78B-DEBE-CE77-F42C-D16AEECE095E}"/>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4400AC63-90EB-97F8-A609-D9AF39CEE49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B3824D0-2F60-6982-2488-166AEAB98397}"/>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373074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29FED-5108-6783-8F1E-54F8F9538F1D}"/>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09772CC-8C41-8047-91E2-648F042E77CF}"/>
              </a:ext>
            </a:extLst>
          </p:cNvPr>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E94841F-2619-599C-70DC-9775B717B0B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9E5311E8-B6DE-5501-5E93-7DA5E2C30A2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45BA3DA-3721-590F-CA91-0116959CE424}"/>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160139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98CFD-ED5D-0770-4B8C-9E8CE084AC43}"/>
              </a:ext>
            </a:extLst>
          </p:cNvPr>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ED03D26-2A64-7499-18E4-80A29B0B8487}"/>
              </a:ext>
            </a:extLst>
          </p:cNvPr>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89F7249-AB14-B3E7-7BB5-1ACE517ED95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3042F6C-DAFE-F3AA-890A-2EC61C0D5F8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02E486F-A85D-1B89-F45A-FED4BC38A4D2}"/>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2665200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DF507-CB49-946F-EBA4-56B7A49993CD}"/>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666CDB4-059D-FD8C-E244-B8DBFCAE1E79}"/>
              </a:ext>
            </a:extLst>
          </p:cNvPr>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4D5CA868-8D6A-B666-073A-0B2A3668E5B4}"/>
              </a:ext>
            </a:extLst>
          </p:cNvPr>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85C6B17-6090-E06C-01AF-5A38897ECDDE}"/>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B46B4C0C-451C-C13F-9522-48C04F970EE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E0735619-D6F7-8C8A-4B4A-FBEEEA7826B6}"/>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1479846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497DB-C51F-1FE2-FEF8-05ED76AE2704}"/>
              </a:ext>
            </a:extLst>
          </p:cNvPr>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680DA76-84E8-227E-A9DF-47A120163C37}"/>
              </a:ext>
            </a:extLst>
          </p:cNvPr>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E2980C7-F0C0-351C-8270-0CA467C6BE48}"/>
              </a:ext>
            </a:extLst>
          </p:cNvPr>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0E940DC-E683-9A67-5252-80384B4069C9}"/>
              </a:ext>
            </a:extLst>
          </p:cNvPr>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D16988C-1686-EB5F-C9EC-A8BF1E3AC525}"/>
              </a:ext>
            </a:extLst>
          </p:cNvPr>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0739A2A-E54F-5E23-5966-D7FF35128F9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AE6365C9-DF98-E18C-814F-84BC2084A60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6F1496DE-9069-2632-6B76-9D3C8A45C84C}"/>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6403823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345D2-1552-298F-F7ED-7044953F524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92A01C5-B9FF-B51E-5468-BA983BF2DBBB}"/>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1977E3BB-85DC-27E7-8F31-6B62BB1A5D9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20620EFF-F9F4-79A3-C347-3C9948958D62}"/>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4083493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383537-60C3-08B6-A535-E9262E660FFF}"/>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9C6EFD7D-0E16-5C06-BA93-7802210AD48F}"/>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4546BE0-BF64-C65C-1045-499D05270C86}"/>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117767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248028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FA3DE-065C-856C-DC37-5D9A5FEE5625}"/>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5D1DA41-DD02-358C-B050-D5F311601134}"/>
              </a:ext>
            </a:extLst>
          </p:cNvPr>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68C3D4A-B655-12D2-D960-380647A65540}"/>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FB827CE-8B7C-B4E4-D45A-BD3D89D495D3}"/>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F3CA354B-6637-E18B-74F8-9E68EA82E0D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6451CAD0-D3EC-9564-DBC1-69A69D24E2C3}"/>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4638041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5DF61-AFF0-5C2B-1B5B-D2528FCD4DD4}"/>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28EF986-4482-6BED-D4C1-AF8D8CA0DFD2}"/>
              </a:ext>
            </a:extLst>
          </p:cNvPr>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537455-6682-5A65-9D5D-CD489404A78A}"/>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E2FB484-4712-B27F-7BDE-58B2F5AFA9C2}"/>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274F7091-C590-1B3A-161C-9484A74608EC}"/>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20EBA4E-9624-1C7B-3D01-C6987239F64B}"/>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1176261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A4A6D-3203-5F22-E2CE-EADDBBD5A21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441A4C2-D5F8-E900-106C-578B603AF46B}"/>
              </a:ext>
            </a:extLst>
          </p:cNvPr>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74B4348-CE05-ED02-C08F-8982E3733EC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6B2698A3-626C-98BC-79A7-314A68E8D5E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91E9A17-5E0E-543F-8F1C-7EF9E99EE6D3}"/>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397571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9E700F-E434-6E6D-DEE5-B51C2B2B2587}"/>
              </a:ext>
            </a:extLst>
          </p:cNvPr>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8919730-D874-C1DC-D823-CE11F788473D}"/>
              </a:ext>
            </a:extLst>
          </p:cNvPr>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218349D-8CCC-0210-CD81-6A0772E2309C}"/>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EF699943-EC36-5841-F44D-D46C7B1ED9F3}"/>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319ABD3-F425-32DA-4B61-511C354E55DC}"/>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6136850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CD1BD-9A53-868D-5DA3-C6CCFB0BE31D}"/>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2971246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alphaModFix/>
          </a:blip>
          <a:stretch>
            <a:fillRect/>
          </a:stretch>
        </a:blipFill>
        <a:effectLst/>
      </p:bgPr>
    </p:bg>
    <p:spTree>
      <p:nvGrpSpPr>
        <p:cNvPr id="1" name="Shape 82"/>
        <p:cNvGrpSpPr/>
        <p:nvPr/>
      </p:nvGrpSpPr>
      <p:grpSpPr>
        <a:xfrm>
          <a:off x="0" y="0"/>
          <a:ext cx="0" cy="0"/>
          <a:chOff x="0" y="0"/>
          <a:chExt cx="0" cy="0"/>
        </a:xfrm>
      </p:grpSpPr>
    </p:spTree>
    <p:extLst>
      <p:ext uri="{BB962C8B-B14F-4D97-AF65-F5344CB8AC3E}">
        <p14:creationId xmlns:p14="http://schemas.microsoft.com/office/powerpoint/2010/main" val="1205609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163E4-8E8E-0BCB-947A-9EBBF44E172D}"/>
              </a:ext>
            </a:extLst>
          </p:cNvPr>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B9ADE40-CE8A-2CDD-AD98-4AC48C2B3ED6}"/>
              </a:ext>
            </a:extLst>
          </p:cNvPr>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F6AAAA0-89E0-5174-97ED-D6793BAB4AF3}"/>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7F23B956-E918-1494-67D4-94B30CA4ABE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F157811-401D-CAC2-029E-A8DFF7D18DD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1502967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3FDCF-50F2-2665-959A-71A487A52C9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F086C77-AC93-DE47-5B0A-1453CA8B3C9A}"/>
              </a:ext>
            </a:extLst>
          </p:cNvPr>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8344683-511C-C140-E80D-499E6B7447CB}"/>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76335879-C9C8-442D-F36D-D675E35DDF3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2C826EF-C6C1-FD0A-6AB6-A7DE52C43489}"/>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08142892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928B9-24EA-1081-B0CC-5E4FB9BDEB95}"/>
              </a:ext>
            </a:extLst>
          </p:cNvPr>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9BCD63A-A2FF-351B-AA86-CE9C58FEB90C}"/>
              </a:ext>
            </a:extLst>
          </p:cNvPr>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2331038-4391-DF2B-276C-9D6C65BD0C34}"/>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3CDCD388-B97C-38BB-FFB5-01CFAB81DFD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916CBA6-7485-106C-5019-EF0B05FB434A}"/>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7170278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CB4AB-EF98-693C-6E17-DD2DD9CF12C7}"/>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AC1E631-E288-8123-67E1-1F17147CEB10}"/>
              </a:ext>
            </a:extLst>
          </p:cNvPr>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0E419D5-B04F-358A-6BDB-045CBE28BA2D}"/>
              </a:ext>
            </a:extLst>
          </p:cNvPr>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3171AAE-8D31-0845-A74D-272B7CEA0EF6}"/>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51D25DEE-C6C7-48CE-0FC9-726315324A0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568F755-F0F4-365C-CD87-6C2D21766154}"/>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112704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a:extLst>
              <a:ext uri="{FF2B5EF4-FFF2-40B4-BE49-F238E27FC236}">
                <a16:creationId xmlns:a16="http://schemas.microsoft.com/office/drawing/2014/main" id="{E15800F3-5745-5E85-6897-84093CE3EAE6}"/>
              </a:ext>
            </a:extLst>
          </p:cNvPr>
          <p:cNvPicPr preferRelativeResize="0"/>
          <p:nvPr userDrawn="1"/>
        </p:nvPicPr>
        <p:blipFill rotWithShape="1">
          <a:blip r:embed="rId2">
            <a:alphaModFix/>
          </a:blip>
          <a:srcRect/>
          <a:stretch/>
        </p:blipFill>
        <p:spPr>
          <a:xfrm>
            <a:off x="13389625" y="1924559"/>
            <a:ext cx="4032449" cy="5548523"/>
          </a:xfrm>
          <a:prstGeom prst="rect">
            <a:avLst/>
          </a:prstGeom>
          <a:noFill/>
          <a:ln>
            <a:noFill/>
          </a:ln>
        </p:spPr>
      </p:pic>
    </p:spTree>
    <p:extLst>
      <p:ext uri="{BB962C8B-B14F-4D97-AF65-F5344CB8AC3E}">
        <p14:creationId xmlns:p14="http://schemas.microsoft.com/office/powerpoint/2010/main" val="368659939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ECD88-15C1-1322-13D1-7D453E576621}"/>
              </a:ext>
            </a:extLst>
          </p:cNvPr>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0D982A4-D768-1A2E-6B51-F518DE80E011}"/>
              </a:ext>
            </a:extLst>
          </p:cNvPr>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13C87AD-4160-2331-EA00-1FA5826A9B32}"/>
              </a:ext>
            </a:extLst>
          </p:cNvPr>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4535C01-0651-9EF0-F1E7-E235FF63BD95}"/>
              </a:ext>
            </a:extLst>
          </p:cNvPr>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B26A74B-302B-3079-19C4-0F49D2C7A3B1}"/>
              </a:ext>
            </a:extLst>
          </p:cNvPr>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BD68145-2DEF-48FA-3ED3-111220DC50FD}"/>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432BDF4A-FAB1-7A37-5E33-A3DFF7AC5A2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DB3E0C39-F78A-905C-FA05-4B70C3FA8B3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0041963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D76A8-0DC3-5A9E-74CC-252D564D7287}"/>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732BCE4-DFF3-0548-1A19-031FF7CD299F}"/>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EBFC8284-7ECC-BFC8-9ED5-8B4E8FE166C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36835355-9652-4FDB-B5AA-865ECFF4D0BA}"/>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38360817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E9260F-65A2-AE9A-6718-21EF53A551CC}"/>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95C62B13-4311-DF17-6C5E-F326C52B831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24E0BE0D-27E7-0FC4-B07D-B224989AF87B}"/>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04976320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FB6B3-347A-F67B-2B52-7AC749084A68}"/>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0C2A281-0DD9-0EF9-8498-E712A38E5B88}"/>
              </a:ext>
            </a:extLst>
          </p:cNvPr>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AA5D595-DFA6-B057-6B5B-312B12F02D7E}"/>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A82E146-ACEA-34CC-C95F-DD5B6A9F87AA}"/>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76C70161-E8A7-D979-F019-C7408800265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3A74008-71A6-E0FA-7C3B-D655A0CA11B6}"/>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7354368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AB813-70A7-F929-985B-51AFE03E2C5E}"/>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9654CE3-FD3D-9D32-041B-F3C63FECB0CA}"/>
              </a:ext>
            </a:extLst>
          </p:cNvPr>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E3B584-1B07-674D-9846-121C2DACDED7}"/>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33CD0BE-EC27-B8F4-4DF5-B2D93E13553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D5174779-C323-589D-E6C5-D84152CCB413}"/>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F1301AA-935A-6EBC-1557-FC50277FC8C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1289032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E14C4-A1F1-8B8F-3D2B-DC31AA7F7EA0}"/>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2561F6-B612-2024-AF63-4AA147979917}"/>
              </a:ext>
            </a:extLst>
          </p:cNvPr>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91533C-5C62-E579-BFA6-C58016009EF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044CD10D-E2B2-8FF7-B921-4410AE5CF080}"/>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10226DE-BF06-020C-B9ED-375901CCB660}"/>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375890456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73CAC1-3032-79C1-DE53-39914027BB3D}"/>
              </a:ext>
            </a:extLst>
          </p:cNvPr>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72E11BC-A5BF-52F4-BDC7-B7ED5D76FB3D}"/>
              </a:ext>
            </a:extLst>
          </p:cNvPr>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F77D42F-0546-6CB8-263A-232C14C1FA8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5D0FFCE-D5F8-C545-9E35-4FA1F78221C5}"/>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1095BED-AC4C-2FA6-204F-F775957407E1}"/>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6370613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bg>
      <p:bgPr>
        <a:gradFill>
          <a:gsLst>
            <a:gs pos="0">
              <a:srgbClr val="EFEDEE"/>
            </a:gs>
            <a:gs pos="53000">
              <a:srgbClr val="F1EFF0"/>
            </a:gs>
            <a:gs pos="77000">
              <a:srgbClr val="EFEDEE"/>
            </a:gs>
            <a:gs pos="100000">
              <a:srgbClr val="EFEBEC"/>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257300" y="245259"/>
            <a:ext cx="15773400" cy="1108755"/>
          </a:xfrm>
        </p:spPr>
        <p:txBody>
          <a:bodyPr>
            <a:normAutofit/>
          </a:bodyPr>
          <a:lstStyle>
            <a:lvl1pPr>
              <a:defRPr sz="5400"/>
            </a:lvl1pPr>
          </a:lstStyle>
          <a:p>
            <a:r>
              <a:rPr lang="en-US" dirty="0"/>
              <a:t>Click to edit Master title style</a:t>
            </a:r>
          </a:p>
        </p:txBody>
      </p:sp>
      <p:grpSp>
        <p:nvGrpSpPr>
          <p:cNvPr id="12" name="Group 11">
            <a:extLst>
              <a:ext uri="{FF2B5EF4-FFF2-40B4-BE49-F238E27FC236}">
                <a16:creationId xmlns:a16="http://schemas.microsoft.com/office/drawing/2014/main" id="{426D102F-F220-4E57-BDD6-CCEBB93D58AF}"/>
              </a:ext>
            </a:extLst>
          </p:cNvPr>
          <p:cNvGrpSpPr/>
          <p:nvPr userDrawn="1"/>
        </p:nvGrpSpPr>
        <p:grpSpPr>
          <a:xfrm>
            <a:off x="18837044" y="2"/>
            <a:ext cx="2466071" cy="2724569"/>
            <a:chOff x="9433981" y="1"/>
            <a:chExt cx="1644047" cy="1816099"/>
          </a:xfrm>
        </p:grpSpPr>
        <p:sp>
          <p:nvSpPr>
            <p:cNvPr id="13" name="Rectangle: Folded Corner 12">
              <a:extLst>
                <a:ext uri="{FF2B5EF4-FFF2-40B4-BE49-F238E27FC236}">
                  <a16:creationId xmlns:a16="http://schemas.microsoft.com/office/drawing/2014/main" id="{8C7E1A5C-1B15-4E0A-8682-D203C7DE6B6B}"/>
                </a:ext>
              </a:extLst>
            </p:cNvPr>
            <p:cNvSpPr/>
            <p:nvPr userDrawn="1"/>
          </p:nvSpPr>
          <p:spPr>
            <a:xfrm>
              <a:off x="9433981" y="1"/>
              <a:ext cx="1644047" cy="1816099"/>
            </a:xfrm>
            <a:prstGeom prst="foldedCorner">
              <a:avLst/>
            </a:prstGeom>
            <a:ln>
              <a:noFill/>
            </a:ln>
            <a:effectLst>
              <a:outerShdw blurRad="101600" dist="63500" dir="2700000" algn="tl" rotWithShape="0">
                <a:prstClr val="black">
                  <a:alpha val="40000"/>
                </a:prstClr>
              </a:outerShdw>
            </a:effectLst>
          </p:spPr>
          <p:style>
            <a:lnRef idx="2">
              <a:schemeClr val="accent4">
                <a:shade val="50000"/>
              </a:schemeClr>
            </a:lnRef>
            <a:fillRef idx="1">
              <a:schemeClr val="accent4"/>
            </a:fillRef>
            <a:effectRef idx="0">
              <a:schemeClr val="accent4"/>
            </a:effectRef>
            <a:fontRef idx="minor">
              <a:schemeClr val="lt1"/>
            </a:fontRef>
          </p:style>
          <p:txBody>
            <a:bodyPr rIns="0" rtlCol="0" anchor="t"/>
            <a:lstStyle/>
            <a:p>
              <a:r>
                <a:rPr lang="en-US" sz="2100" dirty="0">
                  <a:solidFill>
                    <a:schemeClr val="accent2">
                      <a:lumMod val="50000"/>
                    </a:schemeClr>
                  </a:solidFill>
                </a:rPr>
                <a:t>To insert your own icons*:</a:t>
              </a:r>
            </a:p>
            <a:p>
              <a:endParaRPr lang="en-US" sz="2100" dirty="0">
                <a:solidFill>
                  <a:schemeClr val="accent2">
                    <a:lumMod val="50000"/>
                  </a:schemeClr>
                </a:solidFill>
              </a:endParaRPr>
            </a:p>
            <a:p>
              <a:r>
                <a:rPr lang="en-US" sz="2100" b="1" dirty="0">
                  <a:solidFill>
                    <a:schemeClr val="accent2">
                      <a:lumMod val="50000"/>
                    </a:schemeClr>
                  </a:solidFill>
                </a:rPr>
                <a:t>Insert</a:t>
              </a:r>
              <a:r>
                <a:rPr lang="en-US" sz="2100" dirty="0">
                  <a:solidFill>
                    <a:schemeClr val="accent2">
                      <a:lumMod val="50000"/>
                    </a:schemeClr>
                  </a:solidFill>
                </a:rPr>
                <a:t> &gt;&gt; </a:t>
              </a:r>
              <a:r>
                <a:rPr lang="en-US" sz="2100" b="1" dirty="0">
                  <a:solidFill>
                    <a:schemeClr val="accent2">
                      <a:lumMod val="50000"/>
                    </a:schemeClr>
                  </a:solidFill>
                </a:rPr>
                <a:t>Icons</a:t>
              </a:r>
            </a:p>
            <a:p>
              <a:endParaRPr lang="en-US" sz="2100" dirty="0">
                <a:solidFill>
                  <a:schemeClr val="accent2">
                    <a:lumMod val="50000"/>
                  </a:schemeClr>
                </a:solidFill>
              </a:endParaRPr>
            </a:p>
            <a:p>
              <a:r>
                <a:rPr lang="en-US" sz="1800" i="1" dirty="0">
                  <a:solidFill>
                    <a:schemeClr val="accent2">
                      <a:lumMod val="50000"/>
                    </a:schemeClr>
                  </a:solidFill>
                </a:rPr>
                <a:t>(*Only available to Microsoft 365 subscribers)</a:t>
              </a:r>
            </a:p>
          </p:txBody>
        </p:sp>
        <p:pic>
          <p:nvPicPr>
            <p:cNvPr id="14" name="Picture 13">
              <a:extLst>
                <a:ext uri="{FF2B5EF4-FFF2-40B4-BE49-F238E27FC236}">
                  <a16:creationId xmlns:a16="http://schemas.microsoft.com/office/drawing/2014/main" id="{C830CBBC-4DBF-48F3-A80A-5B9A52315886}"/>
                </a:ext>
              </a:extLst>
            </p:cNvPr>
            <p:cNvPicPr>
              <a:picLocks noChangeAspect="1"/>
            </p:cNvPicPr>
            <p:nvPr userDrawn="1"/>
          </p:nvPicPr>
          <p:blipFill rotWithShape="1">
            <a:blip r:embed="rId2"/>
            <a:srcRect t="1" b="5479"/>
            <a:stretch/>
          </p:blipFill>
          <p:spPr>
            <a:xfrm>
              <a:off x="10677978" y="424090"/>
              <a:ext cx="400050" cy="657225"/>
            </a:xfrm>
            <a:prstGeom prst="rect">
              <a:avLst/>
            </a:prstGeom>
          </p:spPr>
        </p:pic>
      </p:grpSp>
    </p:spTree>
    <p:extLst>
      <p:ext uri="{BB962C8B-B14F-4D97-AF65-F5344CB8AC3E}">
        <p14:creationId xmlns:p14="http://schemas.microsoft.com/office/powerpoint/2010/main" val="1228500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a:extLst>
              <a:ext uri="{FF2B5EF4-FFF2-40B4-BE49-F238E27FC236}">
                <a16:creationId xmlns:a16="http://schemas.microsoft.com/office/drawing/2014/main" id="{18AB1217-ABEB-E94F-CD11-89BE005FFE4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extLst>
      <p:ext uri="{BB962C8B-B14F-4D97-AF65-F5344CB8AC3E}">
        <p14:creationId xmlns:p14="http://schemas.microsoft.com/office/powerpoint/2010/main" val="1841527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081353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924372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588118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33741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extLst>
      <p:ext uri="{BB962C8B-B14F-4D97-AF65-F5344CB8AC3E}">
        <p14:creationId xmlns:p14="http://schemas.microsoft.com/office/powerpoint/2010/main" val="1348782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3" Type="http://schemas.openxmlformats.org/officeDocument/2006/relationships/hyperlink" Target="http://www.presentationgo.com/" TargetMode="External"/><Relationship Id="rId2" Type="http://schemas.openxmlformats.org/officeDocument/2006/relationships/theme" Target="../theme/theme4.xml"/><Relationship Id="rId1" Type="http://schemas.openxmlformats.org/officeDocument/2006/relationships/slideLayout" Target="../slideLayouts/slideLayout37.xml"/><Relationship Id="rId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a:extLst>
              <a:ext uri="{FF2B5EF4-FFF2-40B4-BE49-F238E27FC236}">
                <a16:creationId xmlns:a16="http://schemas.microsoft.com/office/drawing/2014/main" id="{D433B8F6-C851-F865-F186-AA428BA89F9F}"/>
              </a:ext>
            </a:extLst>
          </p:cNvPr>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5ABF80CB-5E7D-5222-4F67-A04F5160CC25}"/>
              </a:ext>
            </a:extLst>
          </p:cNvPr>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9A54FE2-D7B6-5066-8F74-1AD5AB1E3476}"/>
              </a:ext>
            </a:extLst>
          </p:cNvPr>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a:extLst>
              <a:ext uri="{FF2B5EF4-FFF2-40B4-BE49-F238E27FC236}">
                <a16:creationId xmlns:a16="http://schemas.microsoft.com/office/drawing/2014/main" id="{19AB38B8-77DB-3F97-8298-C68A56BF560B}"/>
              </a:ext>
            </a:extLst>
          </p:cNvPr>
          <p:cNvPicPr>
            <a:picLocks noChangeAspect="1"/>
          </p:cNvPicPr>
          <p:nvPr userDrawn="1"/>
        </p:nvPicPr>
        <p:blipFill>
          <a:blip r:embed="rId14"/>
          <a:stretch>
            <a:fillRect/>
          </a:stretch>
        </p:blipFill>
        <p:spPr>
          <a:xfrm>
            <a:off x="335755" y="9879213"/>
            <a:ext cx="1460619" cy="409375"/>
          </a:xfrm>
          <a:prstGeom prst="rect">
            <a:avLst/>
          </a:prstGeom>
        </p:spPr>
      </p:pic>
    </p:spTree>
    <p:extLst>
      <p:ext uri="{BB962C8B-B14F-4D97-AF65-F5344CB8AC3E}">
        <p14:creationId xmlns:p14="http://schemas.microsoft.com/office/powerpoint/2010/main" val="21615616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4" r:id="rId3"/>
    <p:sldLayoutId id="2147483687"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40000" indent="-360000"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a:extLst>
              <a:ext uri="{FF2B5EF4-FFF2-40B4-BE49-F238E27FC236}">
                <a16:creationId xmlns:a16="http://schemas.microsoft.com/office/drawing/2014/main" id="{213E8D33-52EC-7ADC-38A7-9920CCE609D4}"/>
              </a:ext>
            </a:extLst>
          </p:cNvPr>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a:extLst>
              <a:ext uri="{FF2B5EF4-FFF2-40B4-BE49-F238E27FC236}">
                <a16:creationId xmlns:a16="http://schemas.microsoft.com/office/drawing/2014/main" id="{2811C105-1762-00B1-1C08-8C34220C082F}"/>
              </a:ext>
            </a:extLst>
          </p:cNvPr>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a:extLst>
              <a:ext uri="{FF2B5EF4-FFF2-40B4-BE49-F238E27FC236}">
                <a16:creationId xmlns:a16="http://schemas.microsoft.com/office/drawing/2014/main" id="{5F205A7E-173C-AE13-565C-C602DC0050D2}"/>
              </a:ext>
            </a:extLst>
          </p:cNvPr>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33120709"/>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8"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6600319"/>
      </p:ext>
    </p:extLst>
  </p:cSld>
  <p:clrMap bg1="lt1" tx1="dk1" bg2="lt2" tx2="dk2" accent1="accent1" accent2="accent2" accent3="accent3" accent4="accent4" accent5="accent5" accent6="accent6" hlink="hlink" folHlink="folHlink"/>
  <p:sldLayoutIdLst>
    <p:sldLayoutId id="2147483701"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EFEDEE"/>
            </a:gs>
            <a:gs pos="53000">
              <a:srgbClr val="F1EFF0"/>
            </a:gs>
            <a:gs pos="77000">
              <a:srgbClr val="EFEDEE"/>
            </a:gs>
            <a:gs pos="100000">
              <a:srgbClr val="EFEBEC"/>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245261"/>
            <a:ext cx="15773400" cy="1108755"/>
          </a:xfrm>
          <a:prstGeom prst="rect">
            <a:avLst/>
          </a:prstGeom>
        </p:spPr>
        <p:txBody>
          <a:bodyPr rIns="0">
            <a:normAutofit/>
          </a:bodyPr>
          <a:lstStyle/>
          <a:p>
            <a:pPr marL="0" lvl="0"/>
            <a:r>
              <a:rPr lang="en-US"/>
              <a:t>Click to edit Master title style</a:t>
            </a:r>
          </a:p>
        </p:txBody>
      </p:sp>
      <p:sp>
        <p:nvSpPr>
          <p:cNvPr id="3" name="Text Placeholder 2"/>
          <p:cNvSpPr>
            <a:spLocks noGrp="1"/>
          </p:cNvSpPr>
          <p:nvPr>
            <p:ph type="body" idx="1"/>
          </p:nvPr>
        </p:nvSpPr>
        <p:spPr>
          <a:xfrm>
            <a:off x="1257300" y="1829083"/>
            <a:ext cx="15773400" cy="743779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userDrawn="1"/>
        </p:nvSpPr>
        <p:spPr>
          <a:xfrm>
            <a:off x="0" y="9460328"/>
            <a:ext cx="18288000" cy="8282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bIns="137160" rtlCol="0" anchor="ctr"/>
          <a:lstStyle/>
          <a:p>
            <a:pPr marL="0" marR="0" lvl="0" indent="0" algn="ctr" defTabSz="13716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225" normalizeH="0" baseline="0" noProof="0" dirty="0">
                <a:ln>
                  <a:noFill/>
                </a:ln>
                <a:solidFill>
                  <a:prstClr val="white">
                    <a:lumMod val="75000"/>
                  </a:prstClr>
                </a:solidFill>
                <a:effectLst/>
                <a:uLnTx/>
                <a:uFillTx/>
                <a:latin typeface="+mn-lt"/>
                <a:ea typeface="+mn-ea"/>
                <a:cs typeface="+mn-cs"/>
              </a:rPr>
              <a:t>www.</a:t>
            </a:r>
            <a:r>
              <a:rPr kumimoji="0" lang="en-US" sz="4800" b="0" i="0" u="none" strike="noStrike" kern="1200" cap="none" spc="225" normalizeH="0" baseline="0" noProof="0" dirty="0">
                <a:ln>
                  <a:noFill/>
                </a:ln>
                <a:solidFill>
                  <a:prstClr val="black">
                    <a:lumMod val="85000"/>
                    <a:lumOff val="15000"/>
                  </a:prstClr>
                </a:solidFill>
                <a:effectLst/>
                <a:uLnTx/>
                <a:uFillTx/>
                <a:latin typeface="+mn-lt"/>
                <a:ea typeface="+mn-ea"/>
                <a:cs typeface="+mn-cs"/>
              </a:rPr>
              <a:t>presentationgo</a:t>
            </a:r>
            <a:r>
              <a:rPr kumimoji="0" lang="en-US" sz="4800" b="0" i="0" u="none" strike="noStrike" kern="1200" cap="none" spc="225" normalizeH="0" baseline="0" noProof="0" dirty="0">
                <a:ln>
                  <a:noFill/>
                </a:ln>
                <a:solidFill>
                  <a:prstClr val="white">
                    <a:lumMod val="75000"/>
                  </a:prstClr>
                </a:solidFill>
                <a:effectLst/>
                <a:uLnTx/>
                <a:uFillTx/>
                <a:latin typeface="+mn-lt"/>
                <a:ea typeface="+mn-ea"/>
                <a:cs typeface="+mn-cs"/>
              </a:rPr>
              <a:t>.com</a:t>
            </a:r>
          </a:p>
        </p:txBody>
      </p:sp>
      <p:sp>
        <p:nvSpPr>
          <p:cNvPr id="7" name="Rectangle 6"/>
          <p:cNvSpPr/>
          <p:nvPr userDrawn="1"/>
        </p:nvSpPr>
        <p:spPr>
          <a:xfrm>
            <a:off x="-19052" y="10441014"/>
            <a:ext cx="2400594" cy="346249"/>
          </a:xfrm>
          <a:prstGeom prst="rect">
            <a:avLst/>
          </a:prstGeom>
        </p:spPr>
        <p:txBody>
          <a:bodyPr wrap="none">
            <a:spAutoFit/>
          </a:bodyPr>
          <a:lstStyle/>
          <a:p>
            <a:r>
              <a:rPr lang="en-US" sz="1650" b="0" i="0" dirty="0">
                <a:solidFill>
                  <a:srgbClr val="555555"/>
                </a:solidFill>
                <a:effectLst/>
                <a:latin typeface="Open Sans" panose="020B0606030504020204" pitchFamily="34" charset="0"/>
              </a:rPr>
              <a:t>© </a:t>
            </a:r>
            <a:r>
              <a:rPr lang="en-US" sz="1650" b="0" i="0" u="none" strike="noStrike" dirty="0">
                <a:solidFill>
                  <a:srgbClr val="A5CD28"/>
                </a:solidFill>
                <a:effectLst/>
                <a:latin typeface="Open Sans" panose="020B0606030504020204" pitchFamily="34" charset="0"/>
                <a:hlinkClick r:id="rId3" tooltip="PresentationGo!"/>
              </a:rPr>
              <a:t>presentationgo.com</a:t>
            </a:r>
            <a:endParaRPr lang="en-US" sz="1650" dirty="0"/>
          </a:p>
        </p:txBody>
      </p:sp>
      <p:sp>
        <p:nvSpPr>
          <p:cNvPr id="13" name="Freeform 12"/>
          <p:cNvSpPr/>
          <p:nvPr userDrawn="1"/>
        </p:nvSpPr>
        <p:spPr>
          <a:xfrm rot="5400000">
            <a:off x="136724" y="260488"/>
            <a:ext cx="554330" cy="856353"/>
          </a:xfrm>
          <a:custGeom>
            <a:avLst/>
            <a:gdLst>
              <a:gd name="connsiteX0" fmla="*/ 210916 w 1034764"/>
              <a:gd name="connsiteY0" fmla="*/ 535701 h 1598797"/>
              <a:gd name="connsiteX1" fmla="*/ 331908 w 1034764"/>
              <a:gd name="connsiteY1" fmla="*/ 284049 h 1598797"/>
              <a:gd name="connsiteX2" fmla="*/ 741774 w 1034764"/>
              <a:gd name="connsiteY2" fmla="*/ 315409 h 1598797"/>
              <a:gd name="connsiteX3" fmla="*/ 403935 w 1034764"/>
              <a:gd name="connsiteY3" fmla="*/ 375418 h 1598797"/>
              <a:gd name="connsiteX4" fmla="*/ 266699 w 1034764"/>
              <a:gd name="connsiteY4" fmla="*/ 689905 h 1598797"/>
              <a:gd name="connsiteX5" fmla="*/ 266698 w 1034764"/>
              <a:gd name="connsiteY5" fmla="*/ 689907 h 1598797"/>
              <a:gd name="connsiteX6" fmla="*/ 210916 w 1034764"/>
              <a:gd name="connsiteY6" fmla="*/ 535701 h 1598797"/>
              <a:gd name="connsiteX7" fmla="*/ 134938 w 1034764"/>
              <a:gd name="connsiteY7" fmla="*/ 517381 h 1598797"/>
              <a:gd name="connsiteX8" fmla="*/ 517383 w 1034764"/>
              <a:gd name="connsiteY8" fmla="*/ 899826 h 1598797"/>
              <a:gd name="connsiteX9" fmla="*/ 899828 w 1034764"/>
              <a:gd name="connsiteY9" fmla="*/ 517381 h 1598797"/>
              <a:gd name="connsiteX10" fmla="*/ 517383 w 1034764"/>
              <a:gd name="connsiteY10" fmla="*/ 134936 h 1598797"/>
              <a:gd name="connsiteX11" fmla="*/ 134938 w 1034764"/>
              <a:gd name="connsiteY11" fmla="*/ 517381 h 1598797"/>
              <a:gd name="connsiteX12" fmla="*/ 0 w 1034764"/>
              <a:gd name="connsiteY12" fmla="*/ 517382 h 1598797"/>
              <a:gd name="connsiteX13" fmla="*/ 517382 w 1034764"/>
              <a:gd name="connsiteY13" fmla="*/ 0 h 1598797"/>
              <a:gd name="connsiteX14" fmla="*/ 1034764 w 1034764"/>
              <a:gd name="connsiteY14" fmla="*/ 517382 h 1598797"/>
              <a:gd name="connsiteX15" fmla="*/ 621653 w 1034764"/>
              <a:gd name="connsiteY15" fmla="*/ 1024253 h 1598797"/>
              <a:gd name="connsiteX16" fmla="*/ 620527 w 1034764"/>
              <a:gd name="connsiteY16" fmla="*/ 1024366 h 1598797"/>
              <a:gd name="connsiteX17" fmla="*/ 662992 w 1034764"/>
              <a:gd name="connsiteY17" fmla="*/ 1598797 h 1598797"/>
              <a:gd name="connsiteX18" fmla="*/ 371775 w 1034764"/>
              <a:gd name="connsiteY18" fmla="*/ 1598797 h 1598797"/>
              <a:gd name="connsiteX19" fmla="*/ 414241 w 1034764"/>
              <a:gd name="connsiteY19" fmla="*/ 1024367 h 1598797"/>
              <a:gd name="connsiteX20" fmla="*/ 413112 w 1034764"/>
              <a:gd name="connsiteY20" fmla="*/ 1024253 h 1598797"/>
              <a:gd name="connsiteX21" fmla="*/ 0 w 1034764"/>
              <a:gd name="connsiteY21" fmla="*/ 517382 h 1598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34764" h="1598797">
                <a:moveTo>
                  <a:pt x="210916" y="535701"/>
                </a:moveTo>
                <a:cubicBezTo>
                  <a:pt x="207764" y="443901"/>
                  <a:pt x="249915" y="348683"/>
                  <a:pt x="331908" y="284049"/>
                </a:cubicBezTo>
                <a:cubicBezTo>
                  <a:pt x="463097" y="180634"/>
                  <a:pt x="646600" y="194675"/>
                  <a:pt x="741774" y="315409"/>
                </a:cubicBezTo>
                <a:cubicBezTo>
                  <a:pt x="631231" y="275026"/>
                  <a:pt x="502220" y="297941"/>
                  <a:pt x="403935" y="375418"/>
                </a:cubicBezTo>
                <a:cubicBezTo>
                  <a:pt x="305650" y="452895"/>
                  <a:pt x="253243" y="572989"/>
                  <a:pt x="266699" y="689905"/>
                </a:cubicBezTo>
                <a:lnTo>
                  <a:pt x="266698" y="689907"/>
                </a:lnTo>
                <a:cubicBezTo>
                  <a:pt x="231008" y="644631"/>
                  <a:pt x="212807" y="590781"/>
                  <a:pt x="210916" y="535701"/>
                </a:cubicBezTo>
                <a:close/>
                <a:moveTo>
                  <a:pt x="134938" y="517381"/>
                </a:moveTo>
                <a:cubicBezTo>
                  <a:pt x="134938" y="728600"/>
                  <a:pt x="306164" y="899826"/>
                  <a:pt x="517383" y="899826"/>
                </a:cubicBezTo>
                <a:cubicBezTo>
                  <a:pt x="728602" y="899826"/>
                  <a:pt x="899828" y="728600"/>
                  <a:pt x="899828" y="517381"/>
                </a:cubicBezTo>
                <a:cubicBezTo>
                  <a:pt x="899828" y="306162"/>
                  <a:pt x="728602" y="134936"/>
                  <a:pt x="517383" y="134936"/>
                </a:cubicBezTo>
                <a:cubicBezTo>
                  <a:pt x="306164" y="134936"/>
                  <a:pt x="134938" y="306162"/>
                  <a:pt x="134938" y="517381"/>
                </a:cubicBezTo>
                <a:close/>
                <a:moveTo>
                  <a:pt x="0" y="517382"/>
                </a:moveTo>
                <a:cubicBezTo>
                  <a:pt x="0" y="231640"/>
                  <a:pt x="231640" y="0"/>
                  <a:pt x="517382" y="0"/>
                </a:cubicBezTo>
                <a:cubicBezTo>
                  <a:pt x="803124" y="0"/>
                  <a:pt x="1034764" y="231640"/>
                  <a:pt x="1034764" y="517382"/>
                </a:cubicBezTo>
                <a:cubicBezTo>
                  <a:pt x="1034764" y="767406"/>
                  <a:pt x="857415" y="976008"/>
                  <a:pt x="621653" y="1024253"/>
                </a:cubicBezTo>
                <a:lnTo>
                  <a:pt x="620527" y="1024366"/>
                </a:lnTo>
                <a:lnTo>
                  <a:pt x="662992" y="1598797"/>
                </a:lnTo>
                <a:lnTo>
                  <a:pt x="371775" y="1598797"/>
                </a:lnTo>
                <a:lnTo>
                  <a:pt x="414241" y="1024367"/>
                </a:lnTo>
                <a:lnTo>
                  <a:pt x="413112" y="1024253"/>
                </a:lnTo>
                <a:cubicBezTo>
                  <a:pt x="177349" y="976008"/>
                  <a:pt x="0" y="767406"/>
                  <a:pt x="0" y="517382"/>
                </a:cubicBezTo>
                <a:close/>
              </a:path>
            </a:pathLst>
          </a:custGeom>
          <a:solidFill>
            <a:schemeClr val="bg1"/>
          </a:solidFill>
          <a:ln>
            <a:noFill/>
          </a:ln>
          <a:effectLst>
            <a:outerShdw blurRad="12700" dist="12700" dir="2700000" algn="tl"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2700"/>
          </a:p>
        </p:txBody>
      </p:sp>
      <p:grpSp>
        <p:nvGrpSpPr>
          <p:cNvPr id="14" name="Group 13"/>
          <p:cNvGrpSpPr/>
          <p:nvPr userDrawn="1"/>
        </p:nvGrpSpPr>
        <p:grpSpPr>
          <a:xfrm>
            <a:off x="-2482361" y="-24985"/>
            <a:ext cx="2263845" cy="872134"/>
            <a:chOff x="-2096383" y="21447"/>
            <a:chExt cx="1509230" cy="581333"/>
          </a:xfrm>
        </p:grpSpPr>
        <p:sp>
          <p:nvSpPr>
            <p:cNvPr id="15" name="TextBox 14"/>
            <p:cNvSpPr txBox="1"/>
            <p:nvPr userDrawn="1"/>
          </p:nvSpPr>
          <p:spPr>
            <a:xfrm>
              <a:off x="-2096383" y="21447"/>
              <a:ext cx="304784" cy="215410"/>
            </a:xfrm>
            <a:prstGeom prst="rect">
              <a:avLst/>
            </a:prstGeom>
            <a:noFill/>
          </p:spPr>
          <p:txBody>
            <a:bodyPr wrap="none" rtlCol="0">
              <a:spAutoFit/>
            </a:bodyPr>
            <a:lstStyle/>
            <a:p>
              <a:r>
                <a:rPr lang="en-US" sz="1500" dirty="0">
                  <a:latin typeface="Open Sans" panose="020B0606030504020204" pitchFamily="34" charset="0"/>
                  <a:ea typeface="Open Sans" panose="020B0606030504020204" pitchFamily="34" charset="0"/>
                  <a:cs typeface="Open Sans" panose="020B0606030504020204" pitchFamily="34" charset="0"/>
                </a:rPr>
                <a:t>By:</a:t>
              </a:r>
            </a:p>
          </p:txBody>
        </p:sp>
        <p:sp>
          <p:nvSpPr>
            <p:cNvPr id="16" name="TextBox 15"/>
            <p:cNvSpPr txBox="1"/>
            <p:nvPr userDrawn="1"/>
          </p:nvSpPr>
          <p:spPr>
            <a:xfrm>
              <a:off x="-1002010" y="387370"/>
              <a:ext cx="414857" cy="215410"/>
            </a:xfrm>
            <a:prstGeom prst="rect">
              <a:avLst/>
            </a:prstGeom>
            <a:noFill/>
          </p:spPr>
          <p:txBody>
            <a:bodyPr wrap="none" rtlCol="0">
              <a:spAutoFit/>
            </a:bodyPr>
            <a:lstStyle/>
            <a:p>
              <a:r>
                <a:rPr lang="en-US" sz="1500" dirty="0">
                  <a:latin typeface="Open Sans" panose="020B0606030504020204" pitchFamily="34" charset="0"/>
                  <a:ea typeface="Open Sans" panose="020B0606030504020204" pitchFamily="34" charset="0"/>
                  <a:cs typeface="Open Sans" panose="020B0606030504020204" pitchFamily="34" charset="0"/>
                </a:rPr>
                <a:t>.com</a:t>
              </a:r>
            </a:p>
          </p:txBody>
        </p:sp>
        <p:pic>
          <p:nvPicPr>
            <p:cNvPr id="17" name="Picture 16"/>
            <p:cNvPicPr>
              <a:picLocks noChangeAspect="1"/>
            </p:cNvPicPr>
            <p:nvPr userDrawn="1"/>
          </p:nvPicPr>
          <p:blipFill>
            <a:blip r:embed="rId4"/>
            <a:stretch>
              <a:fillRect/>
            </a:stretch>
          </p:blipFill>
          <p:spPr>
            <a:xfrm>
              <a:off x="-2018604" y="234547"/>
              <a:ext cx="1405251" cy="185944"/>
            </a:xfrm>
            <a:prstGeom prst="rect">
              <a:avLst/>
            </a:prstGeom>
          </p:spPr>
        </p:pic>
      </p:grpSp>
    </p:spTree>
    <p:extLst>
      <p:ext uri="{BB962C8B-B14F-4D97-AF65-F5344CB8AC3E}">
        <p14:creationId xmlns:p14="http://schemas.microsoft.com/office/powerpoint/2010/main" val="2052553639"/>
      </p:ext>
    </p:extLst>
  </p:cSld>
  <p:clrMap bg1="lt1" tx1="dk1" bg2="lt2" tx2="dk2" accent1="accent1" accent2="accent2" accent3="accent3" accent4="accent4" accent5="accent5" accent6="accent6" hlink="hlink" folHlink="folHlink"/>
  <p:sldLayoutIdLst>
    <p:sldLayoutId id="2147483703" r:id="rId1"/>
  </p:sldLayoutIdLst>
  <p:txStyles>
    <p:titleStyle>
      <a:lvl1pPr algn="l" defTabSz="1371600" rtl="0" eaLnBrk="1" latinLnBrk="0" hangingPunct="1">
        <a:lnSpc>
          <a:spcPct val="90000"/>
        </a:lnSpc>
        <a:spcBef>
          <a:spcPct val="0"/>
        </a:spcBef>
        <a:buNone/>
        <a:defRPr lang="en-US" sz="5400" b="1" kern="1200">
          <a:solidFill>
            <a:schemeClr val="tx1"/>
          </a:solidFill>
          <a:latin typeface="Helvetica" panose="020B0500000000000000" pitchFamily="34" charset="0"/>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3600" kern="1200">
          <a:solidFill>
            <a:schemeClr val="tx1"/>
          </a:solidFill>
          <a:latin typeface="+mj-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j-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j-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j-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400" kern="1200">
          <a:solidFill>
            <a:schemeClr val="tx1"/>
          </a:solidFill>
          <a:latin typeface="+mj-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2.xml"/><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7.sv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0.svg"/><Relationship Id="rId5" Type="http://schemas.openxmlformats.org/officeDocument/2006/relationships/image" Target="../media/image14.png"/><Relationship Id="rId4"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DA4E1-C2B3-6AD4-9CCC-57A280A690DA}"/>
              </a:ext>
            </a:extLst>
          </p:cNvPr>
          <p:cNvSpPr>
            <a:spLocks noGrp="1"/>
          </p:cNvSpPr>
          <p:nvPr>
            <p:ph type="ctrTitle"/>
          </p:nvPr>
        </p:nvSpPr>
        <p:spPr>
          <a:xfrm>
            <a:off x="2400301" y="4384953"/>
            <a:ext cx="13716000" cy="2271712"/>
          </a:xfrm>
          <a:noFill/>
        </p:spPr>
        <p:txBody>
          <a:bodyPr anchor="ctr">
            <a:normAutofit fontScale="90000"/>
          </a:bodyPr>
          <a:lstStyle/>
          <a:p>
            <a:pPr rtl="0">
              <a:spcBef>
                <a:spcPts val="0"/>
              </a:spcBef>
              <a:spcAft>
                <a:spcPts val="0"/>
              </a:spcAft>
            </a:pPr>
            <a:br>
              <a:rPr lang="en-US" sz="6000" b="1" dirty="0">
                <a:solidFill>
                  <a:schemeClr val="bg1"/>
                </a:solidFill>
              </a:rPr>
            </a:br>
            <a:r>
              <a:rPr lang="en-US" sz="6000" b="1" dirty="0">
                <a:solidFill>
                  <a:schemeClr val="bg1"/>
                </a:solidFill>
              </a:rPr>
              <a:t>   </a:t>
            </a:r>
            <a:r>
              <a:rPr lang="en-US" sz="6700" b="1" dirty="0">
                <a:solidFill>
                  <a:schemeClr val="bg1"/>
                </a:solidFill>
              </a:rPr>
              <a:t>Go for Cloud and Networks</a:t>
            </a:r>
            <a:br>
              <a:rPr lang="en-US" sz="1050" b="0" dirty="0">
                <a:effectLst/>
              </a:rPr>
            </a:br>
            <a:br>
              <a:rPr lang="en-US" sz="1050" dirty="0"/>
            </a:br>
            <a:endParaRPr lang="en-US" sz="6000" b="1" dirty="0">
              <a:solidFill>
                <a:schemeClr val="bg1"/>
              </a:solidFill>
            </a:endParaRPr>
          </a:p>
        </p:txBody>
      </p:sp>
      <p:pic>
        <p:nvPicPr>
          <p:cNvPr id="4" name="Picture 3" descr="Cartoon blue cartoon characters next to a computer server&#10;&#10;Description automatically generated with medium confidence">
            <a:extLst>
              <a:ext uri="{FF2B5EF4-FFF2-40B4-BE49-F238E27FC236}">
                <a16:creationId xmlns:a16="http://schemas.microsoft.com/office/drawing/2014/main" id="{A4C8F06C-0C71-80CD-A4E3-AA039A1865DA}"/>
              </a:ext>
            </a:extLst>
          </p:cNvPr>
          <p:cNvPicPr>
            <a:picLocks noChangeAspect="1"/>
          </p:cNvPicPr>
          <p:nvPr/>
        </p:nvPicPr>
        <p:blipFill>
          <a:blip r:embed="rId2"/>
          <a:stretch>
            <a:fillRect/>
          </a:stretch>
        </p:blipFill>
        <p:spPr>
          <a:xfrm>
            <a:off x="7555924" y="1889436"/>
            <a:ext cx="2923390" cy="2855404"/>
          </a:xfrm>
          <a:prstGeom prst="rect">
            <a:avLst/>
          </a:prstGeom>
        </p:spPr>
      </p:pic>
    </p:spTree>
    <p:extLst>
      <p:ext uri="{BB962C8B-B14F-4D97-AF65-F5344CB8AC3E}">
        <p14:creationId xmlns:p14="http://schemas.microsoft.com/office/powerpoint/2010/main" val="3847080361"/>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59891-8D17-4D6E-D458-2D90792258F6}"/>
              </a:ext>
            </a:extLst>
          </p:cNvPr>
          <p:cNvSpPr>
            <a:spLocks noGrp="1"/>
          </p:cNvSpPr>
          <p:nvPr>
            <p:ph type="title"/>
          </p:nvPr>
        </p:nvSpPr>
        <p:spPr/>
        <p:txBody>
          <a:bodyPr>
            <a:normAutofit fontScale="90000"/>
          </a:bodyPr>
          <a:lstStyle/>
          <a:p>
            <a:pPr>
              <a:tabLst>
                <a:tab pos="457200" algn="l"/>
              </a:tabLst>
            </a:pPr>
            <a:br>
              <a:rPr lang="en-US" b="1" i="0" dirty="0">
                <a:solidFill>
                  <a:srgbClr val="0D0D0D"/>
                </a:solidFill>
                <a:effectLst/>
                <a:latin typeface="Söhne"/>
              </a:rPr>
            </a:br>
            <a:r>
              <a:rPr lang="en-IN" sz="6000" b="1" i="0" dirty="0">
                <a:solidFill>
                  <a:srgbClr val="0D0D0D"/>
                </a:solidFill>
                <a:effectLst/>
                <a:latin typeface="Söhne"/>
              </a:rPr>
              <a:t> </a:t>
            </a:r>
            <a:br>
              <a:rPr lang="en-IN" sz="6000" b="1" i="0" dirty="0">
                <a:solidFill>
                  <a:srgbClr val="0D0D0D"/>
                </a:solidFill>
                <a:effectLst/>
                <a:latin typeface="Söhne"/>
              </a:rPr>
            </a:br>
            <a:r>
              <a:rPr lang="en-IN" sz="6000" dirty="0"/>
              <a:t> </a:t>
            </a:r>
            <a:br>
              <a:rPr lang="en-IN" sz="6000" dirty="0"/>
            </a:br>
            <a:r>
              <a:rPr lang="en-IN" sz="6000" dirty="0"/>
              <a:t>  </a:t>
            </a:r>
            <a:br>
              <a:rPr lang="en-IN" sz="6000" dirty="0"/>
            </a:br>
            <a:br>
              <a:rPr lang="en-IN" sz="6000" dirty="0"/>
            </a:br>
            <a:r>
              <a:rPr lang="en-IN" dirty="0"/>
              <a:t>  Repositories and Aggregates in DDD</a:t>
            </a:r>
            <a:br>
              <a:rPr lang="en-US" sz="6000" dirty="0"/>
            </a:br>
            <a:r>
              <a:rPr lang="en-US" sz="6000" dirty="0"/>
              <a:t> </a:t>
            </a:r>
            <a:br>
              <a:rPr lang="en-US" sz="800" dirty="0"/>
            </a:br>
            <a:br>
              <a:rPr lang="en-IN" sz="800" dirty="0"/>
            </a:br>
            <a:br>
              <a:rPr lang="en-IN" sz="800" b="1" i="0" dirty="0">
                <a:solidFill>
                  <a:srgbClr val="0D0D0D"/>
                </a:solidFill>
                <a:effectLst/>
                <a:latin typeface="Söhne"/>
              </a:rPr>
            </a:br>
            <a:br>
              <a:rPr lang="en-IN" sz="800" b="1" i="0" dirty="0">
                <a:solidFill>
                  <a:srgbClr val="0D0D0D"/>
                </a:solidFill>
                <a:effectLst/>
                <a:latin typeface="Söhne"/>
              </a:rPr>
            </a:br>
            <a:br>
              <a:rPr lang="en-IN" sz="800" b="1" i="0" dirty="0">
                <a:solidFill>
                  <a:srgbClr val="0D0D0D"/>
                </a:solidFill>
                <a:effectLst/>
                <a:latin typeface="Söhne"/>
              </a:rPr>
            </a:br>
            <a:br>
              <a:rPr lang="en-IN" sz="1800" kern="100" dirty="0">
                <a:effectLst/>
                <a:latin typeface="Aptos" panose="020B0004020202020204" pitchFamily="34" charset="0"/>
                <a:ea typeface="Aptos" panose="020B0004020202020204" pitchFamily="34" charset="0"/>
                <a:cs typeface="Times New Roman" panose="02020603050405020304" pitchFamily="18" charset="0"/>
              </a:rPr>
            </a:br>
            <a:br>
              <a:rPr lang="en-IN" sz="6000" b="1" dirty="0">
                <a:solidFill>
                  <a:srgbClr val="0D0D0D"/>
                </a:solidFill>
                <a:latin typeface="Söhne"/>
              </a:rPr>
            </a:br>
            <a:br>
              <a:rPr lang="en-US" b="1" i="0" dirty="0">
                <a:solidFill>
                  <a:srgbClr val="0D0D0D"/>
                </a:solidFill>
                <a:effectLst/>
                <a:latin typeface="Söhne"/>
              </a:rPr>
            </a:br>
            <a:endParaRPr lang="en-US" dirty="0"/>
          </a:p>
        </p:txBody>
      </p:sp>
      <p:sp>
        <p:nvSpPr>
          <p:cNvPr id="79" name="TextBox 78">
            <a:extLst>
              <a:ext uri="{FF2B5EF4-FFF2-40B4-BE49-F238E27FC236}">
                <a16:creationId xmlns:a16="http://schemas.microsoft.com/office/drawing/2014/main" id="{DDD2C1E3-738D-1B7B-EF6F-F476F6D05A0D}"/>
              </a:ext>
            </a:extLst>
          </p:cNvPr>
          <p:cNvSpPr txBox="1"/>
          <p:nvPr/>
        </p:nvSpPr>
        <p:spPr>
          <a:xfrm>
            <a:off x="3626834" y="5145577"/>
            <a:ext cx="13059828" cy="1477328"/>
          </a:xfrm>
          <a:prstGeom prst="rect">
            <a:avLst/>
          </a:prstGeom>
          <a:noFill/>
        </p:spPr>
        <p:txBody>
          <a:bodyPr wrap="square">
            <a:spAutoFit/>
          </a:bodyPr>
          <a:lstStyle/>
          <a:p>
            <a:r>
              <a:rPr lang="en-US" sz="2400" b="1" dirty="0">
                <a:solidFill>
                  <a:schemeClr val="bg1"/>
                </a:solidFill>
                <a:latin typeface="Arial" panose="020B0604020202020204" pitchFamily="34" charset="0"/>
                <a:cs typeface="Arial" panose="020B0604020202020204" pitchFamily="34" charset="0"/>
              </a:rPr>
              <a:t>Networking</a:t>
            </a:r>
          </a:p>
          <a:p>
            <a:r>
              <a:rPr lang="en-US" sz="2400" dirty="0">
                <a:solidFill>
                  <a:schemeClr val="bg1"/>
                </a:solidFill>
                <a:latin typeface="Arial" panose="020B0604020202020204" pitchFamily="34" charset="0"/>
                <a:cs typeface="Arial" panose="020B0604020202020204" pitchFamily="34" charset="0"/>
              </a:rPr>
              <a:t>Container Network Interfaces (CNI) and API gateways manage container networking and external access, ensuring efficient, secure communication and service accessibility.</a:t>
            </a:r>
          </a:p>
          <a:p>
            <a:endParaRPr lang="en-US" dirty="0"/>
          </a:p>
        </p:txBody>
      </p:sp>
      <p:sp>
        <p:nvSpPr>
          <p:cNvPr id="34" name="Rectangle: Rounded Corners 33">
            <a:extLst>
              <a:ext uri="{FF2B5EF4-FFF2-40B4-BE49-F238E27FC236}">
                <a16:creationId xmlns:a16="http://schemas.microsoft.com/office/drawing/2014/main" id="{567526B6-614F-D630-341F-D42A693E6E5E}"/>
              </a:ext>
            </a:extLst>
          </p:cNvPr>
          <p:cNvSpPr/>
          <p:nvPr/>
        </p:nvSpPr>
        <p:spPr>
          <a:xfrm>
            <a:off x="949568" y="2145325"/>
            <a:ext cx="16388863" cy="5169877"/>
          </a:xfrm>
          <a:prstGeom prst="roundRect">
            <a:avLst/>
          </a:prstGeom>
          <a:noFill/>
          <a:ln w="22225">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4DB8C73B-7BCF-42CF-D7D4-72E13A9FEDB4}"/>
              </a:ext>
            </a:extLst>
          </p:cNvPr>
          <p:cNvSpPr txBox="1"/>
          <p:nvPr/>
        </p:nvSpPr>
        <p:spPr>
          <a:xfrm>
            <a:off x="1125411" y="2746901"/>
            <a:ext cx="16089925" cy="4708981"/>
          </a:xfrm>
          <a:prstGeom prst="rect">
            <a:avLst/>
          </a:prstGeom>
          <a:noFill/>
        </p:spPr>
        <p:txBody>
          <a:bodyPr wrap="square" rtlCol="0">
            <a:spAutoFit/>
          </a:bodyPr>
          <a:lstStyle/>
          <a:p>
            <a:pPr marL="180000" defTabSz="1371600">
              <a:spcBef>
                <a:spcPts val="1200"/>
              </a:spcBef>
              <a:spcAft>
                <a:spcPts val="1200"/>
              </a:spcAft>
              <a:buClr>
                <a:srgbClr val="095A82"/>
              </a:buClr>
              <a:buSzPct val="100000"/>
              <a:tabLst>
                <a:tab pos="457200" algn="l"/>
              </a:tabLst>
            </a:pPr>
            <a:r>
              <a:rPr lang="en-US" sz="2400" dirty="0">
                <a:solidFill>
                  <a:srgbClr val="404040"/>
                </a:solidFill>
                <a:latin typeface="Arial" panose="020B0604020202020204" pitchFamily="34" charset="0"/>
                <a:cs typeface="Arial" panose="020B0604020202020204" pitchFamily="34" charset="0"/>
              </a:rPr>
              <a:t>Repositories and Aggregates play a critical role in managing data consistency and integrity within and across microservices:</a:t>
            </a:r>
          </a:p>
          <a:p>
            <a:pPr marL="540000" indent="-360000" defTabSz="1371600">
              <a:spcBef>
                <a:spcPts val="1200"/>
              </a:spcBef>
              <a:spcAft>
                <a:spcPts val="1200"/>
              </a:spcAft>
              <a:buClr>
                <a:srgbClr val="095A82"/>
              </a:buClr>
              <a:buSzPct val="100000"/>
              <a:buBlip>
                <a:blip r:embed="rId3"/>
              </a:buBlip>
              <a:tabLst>
                <a:tab pos="457200" algn="l"/>
              </a:tabLst>
            </a:pPr>
            <a:r>
              <a:rPr lang="en-US" sz="2400" b="1" dirty="0">
                <a:solidFill>
                  <a:srgbClr val="404040"/>
                </a:solidFill>
                <a:latin typeface="Arial" panose="020B0604020202020204" pitchFamily="34" charset="0"/>
                <a:cs typeface="Arial" panose="020B0604020202020204" pitchFamily="34" charset="0"/>
              </a:rPr>
              <a:t>Repositories in Microservices: </a:t>
            </a:r>
            <a:r>
              <a:rPr lang="en-US" sz="2400" dirty="0">
                <a:solidFill>
                  <a:srgbClr val="404040"/>
                </a:solidFill>
                <a:latin typeface="Arial" panose="020B0604020202020204" pitchFamily="34" charset="0"/>
                <a:cs typeface="Arial" panose="020B0604020202020204" pitchFamily="34" charset="0"/>
              </a:rPr>
              <a:t>Act as the bridge between the domain model of a microservice and the persistence layer. They abstract the data storage mechanism, allowing the microservice to focus on business logic.</a:t>
            </a:r>
          </a:p>
          <a:p>
            <a:pPr marL="540000" indent="-360000" defTabSz="1371600">
              <a:spcBef>
                <a:spcPts val="1200"/>
              </a:spcBef>
              <a:spcAft>
                <a:spcPts val="1200"/>
              </a:spcAft>
              <a:buClr>
                <a:srgbClr val="095A82"/>
              </a:buClr>
              <a:buSzPct val="100000"/>
              <a:buBlip>
                <a:blip r:embed="rId3"/>
              </a:buBlip>
              <a:tabLst>
                <a:tab pos="457200" algn="l"/>
              </a:tabLst>
            </a:pPr>
            <a:r>
              <a:rPr lang="en-US" sz="2400" b="1" dirty="0">
                <a:solidFill>
                  <a:srgbClr val="404040"/>
                </a:solidFill>
                <a:latin typeface="Arial" panose="020B0604020202020204" pitchFamily="34" charset="0"/>
                <a:cs typeface="Arial" panose="020B0604020202020204" pitchFamily="34" charset="0"/>
              </a:rPr>
              <a:t>Aggregates in Microservices: </a:t>
            </a:r>
            <a:r>
              <a:rPr lang="en-US" sz="2400" dirty="0">
                <a:solidFill>
                  <a:srgbClr val="404040"/>
                </a:solidFill>
                <a:latin typeface="Arial" panose="020B0604020202020204" pitchFamily="34" charset="0"/>
                <a:cs typeface="Arial" panose="020B0604020202020204" pitchFamily="34" charset="0"/>
              </a:rPr>
              <a:t>Serve as a data consistency boundary within a microservice. An aggregate groups together entities and value objects into a single unit for data manipulation, ensuring that all changes within the aggregate are consistent. Microservices often expose APIs that manipulate entire aggregates, maintaining consistency and integrity.</a:t>
            </a:r>
          </a:p>
          <a:p>
            <a:pPr marL="540000" indent="-360000" defTabSz="1371600">
              <a:spcBef>
                <a:spcPts val="1200"/>
              </a:spcBef>
              <a:spcAft>
                <a:spcPts val="1200"/>
              </a:spcAft>
              <a:buClr>
                <a:srgbClr val="095A82"/>
              </a:buClr>
              <a:buSzPct val="100000"/>
              <a:buBlip>
                <a:blip r:embed="rId3"/>
              </a:buBlip>
              <a:tabLst>
                <a:tab pos="457200" algn="l"/>
              </a:tabLst>
            </a:pPr>
            <a:endParaRPr lang="en-US" sz="2400" dirty="0">
              <a:solidFill>
                <a:srgbClr val="404040"/>
              </a:solidFill>
              <a:latin typeface="Arial" panose="020B0604020202020204" pitchFamily="34" charset="0"/>
              <a:cs typeface="Arial" panose="020B0604020202020204" pitchFamily="34" charset="0"/>
            </a:endParaRPr>
          </a:p>
        </p:txBody>
      </p:sp>
      <p:grpSp>
        <p:nvGrpSpPr>
          <p:cNvPr id="102" name="Google Shape;1084;p37">
            <a:extLst>
              <a:ext uri="{FF2B5EF4-FFF2-40B4-BE49-F238E27FC236}">
                <a16:creationId xmlns:a16="http://schemas.microsoft.com/office/drawing/2014/main" id="{72212FEE-5879-B629-5C93-8D379044F124}"/>
              </a:ext>
            </a:extLst>
          </p:cNvPr>
          <p:cNvGrpSpPr/>
          <p:nvPr/>
        </p:nvGrpSpPr>
        <p:grpSpPr>
          <a:xfrm>
            <a:off x="2778942" y="5164403"/>
            <a:ext cx="648987" cy="393973"/>
            <a:chOff x="1954741" y="3264020"/>
            <a:chExt cx="287001" cy="293067"/>
          </a:xfrm>
        </p:grpSpPr>
        <p:sp>
          <p:nvSpPr>
            <p:cNvPr id="104" name="Google Shape;1086;p37">
              <a:extLst>
                <a:ext uri="{FF2B5EF4-FFF2-40B4-BE49-F238E27FC236}">
                  <a16:creationId xmlns:a16="http://schemas.microsoft.com/office/drawing/2014/main" id="{FB455C5B-42F6-9A3D-BB2F-3CD41EBD7289}"/>
                </a:ext>
              </a:extLst>
            </p:cNvPr>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FFFFFF"/>
            </a:solidFill>
            <a:ln>
              <a:noFill/>
            </a:ln>
          </p:spPr>
          <p:txBody>
            <a:bodyPr spcFirstLastPara="1" wrap="square" lIns="91425" tIns="91425" rIns="91425" bIns="91425" anchor="ctr" anchorCtr="0">
              <a:noAutofit/>
            </a:bodyPr>
            <a:lstStyle/>
            <a:p>
              <a:pPr defTabSz="914400">
                <a:buClr>
                  <a:srgbClr val="000000"/>
                </a:buClr>
                <a:buFont typeface="Arial"/>
                <a:buNone/>
              </a:pPr>
              <a:endParaRPr sz="1400" kern="0">
                <a:solidFill>
                  <a:srgbClr val="000000"/>
                </a:solidFill>
                <a:latin typeface="Arial"/>
                <a:cs typeface="Arial"/>
                <a:sym typeface="Arial"/>
              </a:endParaRPr>
            </a:p>
          </p:txBody>
        </p:sp>
        <p:sp>
          <p:nvSpPr>
            <p:cNvPr id="105" name="Google Shape;1087;p37">
              <a:extLst>
                <a:ext uri="{FF2B5EF4-FFF2-40B4-BE49-F238E27FC236}">
                  <a16:creationId xmlns:a16="http://schemas.microsoft.com/office/drawing/2014/main" id="{75C94A30-0CA0-A784-D2CE-4EDD86661B6D}"/>
                </a:ext>
              </a:extLst>
            </p:cNvPr>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FFFFFF"/>
            </a:solidFill>
            <a:ln>
              <a:noFill/>
            </a:ln>
          </p:spPr>
          <p:txBody>
            <a:bodyPr spcFirstLastPara="1" wrap="square" lIns="91425" tIns="91425" rIns="91425" bIns="91425" anchor="ctr" anchorCtr="0">
              <a:noAutofit/>
            </a:bodyPr>
            <a:lstStyle/>
            <a:p>
              <a:pPr defTabSz="914400">
                <a:buClr>
                  <a:srgbClr val="000000"/>
                </a:buClr>
                <a:buFont typeface="Arial"/>
                <a:buNone/>
              </a:pPr>
              <a:endParaRPr sz="1400" kern="0">
                <a:solidFill>
                  <a:srgbClr val="000000"/>
                </a:solidFill>
                <a:latin typeface="Arial"/>
                <a:cs typeface="Arial"/>
                <a:sym typeface="Arial"/>
              </a:endParaRPr>
            </a:p>
          </p:txBody>
        </p:sp>
        <p:sp>
          <p:nvSpPr>
            <p:cNvPr id="106" name="Google Shape;1088;p37">
              <a:extLst>
                <a:ext uri="{FF2B5EF4-FFF2-40B4-BE49-F238E27FC236}">
                  <a16:creationId xmlns:a16="http://schemas.microsoft.com/office/drawing/2014/main" id="{F70E15FF-3A04-333D-CC14-CB474B0DAA9E}"/>
                </a:ext>
              </a:extLst>
            </p:cNvPr>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FFFFFF"/>
            </a:solidFill>
            <a:ln>
              <a:noFill/>
            </a:ln>
          </p:spPr>
          <p:txBody>
            <a:bodyPr spcFirstLastPara="1" wrap="square" lIns="91425" tIns="91425" rIns="91425" bIns="91425" anchor="ctr" anchorCtr="0">
              <a:noAutofit/>
            </a:bodyPr>
            <a:lstStyle/>
            <a:p>
              <a:pPr defTabSz="914400">
                <a:buClr>
                  <a:srgbClr val="000000"/>
                </a:buClr>
                <a:buFont typeface="Arial"/>
                <a:buNone/>
              </a:pPr>
              <a:endParaRPr sz="1400" kern="0">
                <a:solidFill>
                  <a:srgbClr val="000000"/>
                </a:solidFill>
                <a:latin typeface="Arial"/>
                <a:cs typeface="Arial"/>
                <a:sym typeface="Arial"/>
              </a:endParaRPr>
            </a:p>
          </p:txBody>
        </p:sp>
        <p:sp>
          <p:nvSpPr>
            <p:cNvPr id="107" name="Google Shape;1089;p37">
              <a:extLst>
                <a:ext uri="{FF2B5EF4-FFF2-40B4-BE49-F238E27FC236}">
                  <a16:creationId xmlns:a16="http://schemas.microsoft.com/office/drawing/2014/main" id="{7418F63E-A0D7-A370-018C-2535631A8BA4}"/>
                </a:ext>
              </a:extLst>
            </p:cNvPr>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FFFFFF"/>
            </a:solidFill>
            <a:ln>
              <a:noFill/>
            </a:ln>
          </p:spPr>
          <p:txBody>
            <a:bodyPr spcFirstLastPara="1" wrap="square" lIns="91425" tIns="91425" rIns="91425" bIns="91425" anchor="ctr" anchorCtr="0">
              <a:noAutofit/>
            </a:bodyPr>
            <a:lstStyle/>
            <a:p>
              <a:pPr defTabSz="914400">
                <a:buClr>
                  <a:srgbClr val="000000"/>
                </a:buClr>
                <a:buFont typeface="Arial"/>
                <a:buNone/>
              </a:pPr>
              <a:endParaRPr sz="1400" kern="0">
                <a:solidFill>
                  <a:srgbClr val="000000"/>
                </a:solidFill>
                <a:latin typeface="Arial"/>
                <a:cs typeface="Arial"/>
                <a:sym typeface="Arial"/>
              </a:endParaRPr>
            </a:p>
          </p:txBody>
        </p:sp>
        <p:sp>
          <p:nvSpPr>
            <p:cNvPr id="108" name="Google Shape;1090;p37">
              <a:extLst>
                <a:ext uri="{FF2B5EF4-FFF2-40B4-BE49-F238E27FC236}">
                  <a16:creationId xmlns:a16="http://schemas.microsoft.com/office/drawing/2014/main" id="{EC7481C6-1CE3-A274-C1BF-A669ADB42180}"/>
                </a:ext>
              </a:extLst>
            </p:cNvPr>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FFFFFF"/>
            </a:solidFill>
            <a:ln>
              <a:noFill/>
            </a:ln>
          </p:spPr>
          <p:txBody>
            <a:bodyPr spcFirstLastPara="1" wrap="square" lIns="91425" tIns="91425" rIns="91425" bIns="91425" anchor="ctr" anchorCtr="0">
              <a:noAutofit/>
            </a:bodyPr>
            <a:lstStyle/>
            <a:p>
              <a:pPr defTabSz="914400">
                <a:buClr>
                  <a:srgbClr val="000000"/>
                </a:buClr>
                <a:buFont typeface="Arial"/>
                <a:buNone/>
              </a:pPr>
              <a:endParaRPr sz="1400" kern="0">
                <a:solidFill>
                  <a:srgbClr val="000000"/>
                </a:solidFill>
                <a:latin typeface="Arial"/>
                <a:cs typeface="Arial"/>
                <a:sym typeface="Arial"/>
              </a:endParaRPr>
            </a:p>
          </p:txBody>
        </p:sp>
        <p:sp>
          <p:nvSpPr>
            <p:cNvPr id="109" name="Google Shape;1091;p37">
              <a:extLst>
                <a:ext uri="{FF2B5EF4-FFF2-40B4-BE49-F238E27FC236}">
                  <a16:creationId xmlns:a16="http://schemas.microsoft.com/office/drawing/2014/main" id="{5F10194F-EF91-B34F-2E6F-FB7BDACEB95B}"/>
                </a:ext>
              </a:extLst>
            </p:cNvPr>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FFFFFF"/>
            </a:solidFill>
            <a:ln>
              <a:noFill/>
            </a:ln>
          </p:spPr>
          <p:txBody>
            <a:bodyPr spcFirstLastPara="1" wrap="square" lIns="91425" tIns="91425" rIns="91425" bIns="91425" anchor="ctr" anchorCtr="0">
              <a:noAutofit/>
            </a:bodyPr>
            <a:lstStyle/>
            <a:p>
              <a:pPr defTabSz="914400">
                <a:buClr>
                  <a:srgbClr val="000000"/>
                </a:buClr>
                <a:buFont typeface="Arial"/>
                <a:buNone/>
              </a:pPr>
              <a:endParaRPr sz="1400" kern="0">
                <a:solidFill>
                  <a:srgbClr val="000000"/>
                </a:solidFill>
                <a:latin typeface="Arial"/>
                <a:cs typeface="Arial"/>
                <a:sym typeface="Arial"/>
              </a:endParaRPr>
            </a:p>
          </p:txBody>
        </p:sp>
      </p:grpSp>
    </p:spTree>
    <p:extLst>
      <p:ext uri="{BB962C8B-B14F-4D97-AF65-F5344CB8AC3E}">
        <p14:creationId xmlns:p14="http://schemas.microsoft.com/office/powerpoint/2010/main" val="1301497338"/>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59891-8D17-4D6E-D458-2D90792258F6}"/>
              </a:ext>
            </a:extLst>
          </p:cNvPr>
          <p:cNvSpPr>
            <a:spLocks noGrp="1"/>
          </p:cNvSpPr>
          <p:nvPr>
            <p:ph type="title"/>
          </p:nvPr>
        </p:nvSpPr>
        <p:spPr/>
        <p:txBody>
          <a:bodyPr>
            <a:noAutofit/>
          </a:bodyPr>
          <a:lstStyle/>
          <a:p>
            <a:r>
              <a:rPr lang="en-US" dirty="0"/>
              <a:t>Summary</a:t>
            </a:r>
          </a:p>
        </p:txBody>
      </p:sp>
      <p:sp>
        <p:nvSpPr>
          <p:cNvPr id="7" name="Content Placeholder 6">
            <a:extLst>
              <a:ext uri="{FF2B5EF4-FFF2-40B4-BE49-F238E27FC236}">
                <a16:creationId xmlns:a16="http://schemas.microsoft.com/office/drawing/2014/main" id="{8AF862B5-6B8F-F46D-CE08-3E0DBF88C387}"/>
              </a:ext>
            </a:extLst>
          </p:cNvPr>
          <p:cNvSpPr>
            <a:spLocks noGrp="1"/>
          </p:cNvSpPr>
          <p:nvPr>
            <p:ph idx="1"/>
          </p:nvPr>
        </p:nvSpPr>
        <p:spPr/>
        <p:txBody>
          <a:bodyPr/>
          <a:lstStyle/>
          <a:p>
            <a:pPr marL="180000" indent="0">
              <a:buFontTx/>
              <a:buNone/>
            </a:pPr>
            <a:r>
              <a:rPr lang="en-US" dirty="0"/>
              <a:t>In this lesson, you have learned to :</a:t>
            </a:r>
          </a:p>
          <a:p>
            <a:pPr>
              <a:tabLst>
                <a:tab pos="457200" algn="l"/>
              </a:tabLst>
            </a:pPr>
            <a:r>
              <a:rPr lang="en-US" dirty="0"/>
              <a:t>Analyze the concept of bounded contexts in domain design</a:t>
            </a:r>
          </a:p>
          <a:p>
            <a:pPr>
              <a:tabLst>
                <a:tab pos="457200" algn="l"/>
              </a:tabLst>
            </a:pPr>
            <a:r>
              <a:rPr lang="en-US" dirty="0"/>
              <a:t>Evaluate the benefits of entity and value object patterns</a:t>
            </a:r>
          </a:p>
          <a:p>
            <a:pPr>
              <a:tabLst>
                <a:tab pos="457200" algn="l"/>
              </a:tabLst>
            </a:pPr>
            <a:r>
              <a:rPr lang="en-US" dirty="0"/>
              <a:t>Create effective repositories and aggregates for domain management</a:t>
            </a:r>
          </a:p>
          <a:p>
            <a:pPr>
              <a:tabLst>
                <a:tab pos="457200" algn="l"/>
              </a:tabLst>
            </a:pPr>
            <a:endParaRPr lang="en-US" dirty="0"/>
          </a:p>
          <a:p>
            <a:pPr marL="180000" indent="0">
              <a:buNone/>
            </a:pPr>
            <a:endParaRPr lang="en-US" dirty="0">
              <a:ea typeface="+mj-ea"/>
            </a:endParaRPr>
          </a:p>
        </p:txBody>
      </p:sp>
    </p:spTree>
    <p:extLst>
      <p:ext uri="{BB962C8B-B14F-4D97-AF65-F5344CB8AC3E}">
        <p14:creationId xmlns:p14="http://schemas.microsoft.com/office/powerpoint/2010/main" val="918144006"/>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775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a:extLst>
              <a:ext uri="{FF2B5EF4-FFF2-40B4-BE49-F238E27FC236}">
                <a16:creationId xmlns:a16="http://schemas.microsoft.com/office/drawing/2014/main" id="{630BC2EE-B514-D068-36BA-370505558006}"/>
              </a:ext>
            </a:extLst>
          </p:cNvPr>
          <p:cNvSpPr txBox="1"/>
          <p:nvPr/>
        </p:nvSpPr>
        <p:spPr>
          <a:xfrm>
            <a:off x="0" y="3759679"/>
            <a:ext cx="18286093" cy="1938992"/>
          </a:xfrm>
          <a:prstGeom prst="rect">
            <a:avLst/>
          </a:prstGeom>
          <a:noFill/>
        </p:spPr>
        <p:txBody>
          <a:bodyPr wrap="square" rtlCol="0">
            <a:spAutoFit/>
          </a:bodyPr>
          <a:lstStyle/>
          <a:p>
            <a:pPr algn="ctr"/>
            <a:r>
              <a:rPr lang="en-IN" sz="6000" b="1" dirty="0">
                <a:solidFill>
                  <a:schemeClr val="bg1"/>
                </a:solidFill>
                <a:latin typeface="Arial" panose="020B0604020202020204" pitchFamily="34" charset="0"/>
                <a:cs typeface="Arial" panose="020B0604020202020204" pitchFamily="34" charset="0"/>
              </a:rPr>
              <a:t>Module 2:</a:t>
            </a:r>
          </a:p>
          <a:p>
            <a:pPr algn="ctr"/>
            <a:r>
              <a:rPr lang="en-IN" sz="6000" b="1" dirty="0">
                <a:solidFill>
                  <a:schemeClr val="bg1"/>
                </a:solidFill>
                <a:latin typeface="Arial" panose="020B0604020202020204" pitchFamily="34" charset="0"/>
                <a:cs typeface="Arial" panose="020B0604020202020204" pitchFamily="34" charset="0"/>
              </a:rPr>
              <a:t>Decomposition with Microservices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4136" y="-34376"/>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b="1" dirty="0">
                <a:solidFill>
                  <a:schemeClr val="bg1"/>
                </a:solidFill>
              </a:rPr>
              <a:t>2. </a:t>
            </a:r>
            <a:r>
              <a:rPr lang="en-IN" sz="2550" b="1" dirty="0">
                <a:solidFill>
                  <a:schemeClr val="bg1"/>
                </a:solidFill>
              </a:rPr>
              <a:t>Design Principles for Microservices </a:t>
            </a:r>
            <a:endParaRPr lang="en-US" sz="2550" b="1" dirty="0">
              <a:solidFill>
                <a:schemeClr val="bg1"/>
              </a:solidFill>
              <a:sym typeface="+mn-ea"/>
            </a:endParaRPr>
          </a:p>
        </p:txBody>
      </p:sp>
      <p:sp>
        <p:nvSpPr>
          <p:cNvPr id="9" name="TextBox 8"/>
          <p:cNvSpPr txBox="1"/>
          <p:nvPr/>
        </p:nvSpPr>
        <p:spPr>
          <a:xfrm>
            <a:off x="10192199" y="5440621"/>
            <a:ext cx="6459855" cy="877163"/>
          </a:xfrm>
          <a:prstGeom prst="rect">
            <a:avLst/>
          </a:prstGeom>
          <a:noFill/>
        </p:spPr>
        <p:txBody>
          <a:bodyPr wrap="square" rtlCol="0">
            <a:spAutoFit/>
          </a:bodyPr>
          <a:lstStyle/>
          <a:p>
            <a:r>
              <a:rPr lang="en-US" sz="2550" dirty="0">
                <a:solidFill>
                  <a:schemeClr val="bg1"/>
                </a:solidFill>
              </a:rPr>
              <a:t>3. </a:t>
            </a:r>
            <a:r>
              <a:rPr lang="en-IN" sz="2550" dirty="0">
                <a:solidFill>
                  <a:schemeClr val="bg1"/>
                </a:solidFill>
              </a:rPr>
              <a:t>Building Microservices with Golang</a:t>
            </a:r>
          </a:p>
          <a:p>
            <a:endParaRPr lang="en-IN" sz="2550" dirty="0">
              <a:solidFill>
                <a:schemeClr val="bg1"/>
              </a:solidFill>
              <a:sym typeface="+mn-ea"/>
            </a:endParaRPr>
          </a:p>
        </p:txBody>
      </p:sp>
      <p:grpSp>
        <p:nvGrpSpPr>
          <p:cNvPr id="2" name="Group 1">
            <a:extLst>
              <a:ext uri="{FF2B5EF4-FFF2-40B4-BE49-F238E27FC236}">
                <a16:creationId xmlns:a16="http://schemas.microsoft.com/office/drawing/2014/main" id="{1FD617FD-29DD-7603-60C6-7DDD1D6B1D7A}"/>
              </a:ext>
            </a:extLst>
          </p:cNvPr>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2</a:t>
              </a:r>
            </a:p>
          </p:txBody>
        </p:sp>
      </p:grpSp>
      <p:pic>
        <p:nvPicPr>
          <p:cNvPr id="19" name="Picture 18" descr="A group of people working on a computer&#10;&#10;Description automatically generated">
            <a:extLst>
              <a:ext uri="{FF2B5EF4-FFF2-40B4-BE49-F238E27FC236}">
                <a16:creationId xmlns:a16="http://schemas.microsoft.com/office/drawing/2014/main" id="{23D6E3C1-58CE-2F19-8892-F3D884716E0B}"/>
              </a:ext>
            </a:extLst>
          </p:cNvPr>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a:extLst>
              <a:ext uri="{FF2B5EF4-FFF2-40B4-BE49-F238E27FC236}">
                <a16:creationId xmlns:a16="http://schemas.microsoft.com/office/drawing/2014/main" id="{27495B32-5FB1-34A3-D988-0E7A7F7DCFE6}"/>
              </a:ext>
            </a:extLst>
          </p:cNvPr>
          <p:cNvPicPr>
            <a:picLocks noChangeAspect="1"/>
          </p:cNvPicPr>
          <p:nvPr/>
        </p:nvPicPr>
        <p:blipFill>
          <a:blip r:embed="rId3"/>
          <a:stretch>
            <a:fillRect/>
          </a:stretch>
        </p:blipFill>
        <p:spPr>
          <a:xfrm>
            <a:off x="10003897" y="3287044"/>
            <a:ext cx="6493331" cy="842429"/>
          </a:xfrm>
          <a:prstGeom prst="rect">
            <a:avLst/>
          </a:prstGeom>
        </p:spPr>
      </p:pic>
      <p:sp>
        <p:nvSpPr>
          <p:cNvPr id="20" name="TextBox 19">
            <a:extLst>
              <a:ext uri="{FF2B5EF4-FFF2-40B4-BE49-F238E27FC236}">
                <a16:creationId xmlns:a16="http://schemas.microsoft.com/office/drawing/2014/main" id="{1535CDEE-22C8-802E-CAC0-6924C1DF8102}"/>
              </a:ext>
            </a:extLst>
          </p:cNvPr>
          <p:cNvSpPr txBox="1"/>
          <p:nvPr/>
        </p:nvSpPr>
        <p:spPr>
          <a:xfrm>
            <a:off x="10192199" y="3475530"/>
            <a:ext cx="6226814" cy="877163"/>
          </a:xfrm>
          <a:prstGeom prst="rect">
            <a:avLst/>
          </a:prstGeom>
          <a:noFill/>
        </p:spPr>
        <p:txBody>
          <a:bodyPr wrap="square" rtlCol="0">
            <a:spAutoFit/>
          </a:bodyPr>
          <a:lstStyle/>
          <a:p>
            <a:r>
              <a:rPr lang="en-US" sz="2550" dirty="0">
                <a:solidFill>
                  <a:schemeClr val="bg1"/>
                </a:solidFill>
              </a:rPr>
              <a:t>1.</a:t>
            </a:r>
            <a:r>
              <a:rPr lang="en-US" sz="2550" dirty="0">
                <a:solidFill>
                  <a:schemeClr val="bg1"/>
                </a:solidFill>
                <a:latin typeface="Roboto" panose="02000000000000000000" pitchFamily="2" charset="0"/>
              </a:rPr>
              <a:t> </a:t>
            </a:r>
            <a:r>
              <a:rPr lang="en-IN" sz="2550" dirty="0">
                <a:solidFill>
                  <a:schemeClr val="bg1"/>
                </a:solidFill>
              </a:rPr>
              <a:t>Microservices</a:t>
            </a:r>
          </a:p>
          <a:p>
            <a:endParaRPr lang="en-US" sz="2550" dirty="0">
              <a:solidFill>
                <a:schemeClr val="bg1"/>
              </a:solidFill>
              <a:sym typeface="+mn-ea"/>
            </a:endParaRPr>
          </a:p>
        </p:txBody>
      </p:sp>
    </p:spTree>
    <p:extLst>
      <p:ext uri="{BB962C8B-B14F-4D97-AF65-F5344CB8AC3E}">
        <p14:creationId xmlns:p14="http://schemas.microsoft.com/office/powerpoint/2010/main" val="1564700482"/>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8E2E7-74CE-D40C-FEC4-3C0AB5E0E880}"/>
              </a:ext>
            </a:extLst>
          </p:cNvPr>
          <p:cNvSpPr>
            <a:spLocks noGrp="1"/>
          </p:cNvSpPr>
          <p:nvPr>
            <p:ph type="title"/>
          </p:nvPr>
        </p:nvSpPr>
        <p:spPr>
          <a:xfrm>
            <a:off x="607218" y="370264"/>
            <a:ext cx="17073563" cy="1080000"/>
          </a:xfrm>
        </p:spPr>
        <p:txBody>
          <a:bodyPr/>
          <a:lstStyle/>
          <a:p>
            <a:r>
              <a:rPr lang="en-US" dirty="0"/>
              <a:t>Topics</a:t>
            </a:r>
          </a:p>
        </p:txBody>
      </p:sp>
      <p:sp>
        <p:nvSpPr>
          <p:cNvPr id="3" name="Content Placeholder 2">
            <a:extLst>
              <a:ext uri="{FF2B5EF4-FFF2-40B4-BE49-F238E27FC236}">
                <a16:creationId xmlns:a16="http://schemas.microsoft.com/office/drawing/2014/main" id="{C8FA2E1C-AC79-8226-13C7-746BC904F93E}"/>
              </a:ext>
            </a:extLst>
          </p:cNvPr>
          <p:cNvSpPr>
            <a:spLocks noGrp="1"/>
          </p:cNvSpPr>
          <p:nvPr>
            <p:ph idx="1"/>
          </p:nvPr>
        </p:nvSpPr>
        <p:spPr/>
        <p:txBody>
          <a:bodyPr/>
          <a:lstStyle/>
          <a:p>
            <a:pPr>
              <a:tabLst>
                <a:tab pos="457200" algn="l"/>
              </a:tabLst>
            </a:pPr>
            <a:r>
              <a:rPr lang="en-IN" dirty="0"/>
              <a:t>Introduction to DDD </a:t>
            </a:r>
            <a:endParaRPr lang="en-US" dirty="0"/>
          </a:p>
          <a:p>
            <a:pPr>
              <a:tabLst>
                <a:tab pos="457200" algn="l"/>
              </a:tabLst>
            </a:pPr>
            <a:r>
              <a:rPr lang="en-US" dirty="0"/>
              <a:t>Concept of Bounded Contexts</a:t>
            </a:r>
          </a:p>
          <a:p>
            <a:pPr>
              <a:tabLst>
                <a:tab pos="457200" algn="l"/>
              </a:tabLst>
            </a:pPr>
            <a:r>
              <a:rPr lang="en-US" dirty="0"/>
              <a:t>Entity and Value Object Patterns</a:t>
            </a:r>
          </a:p>
          <a:p>
            <a:pPr>
              <a:tabLst>
                <a:tab pos="457200" algn="l"/>
              </a:tabLst>
            </a:pPr>
            <a:r>
              <a:rPr lang="en-US" dirty="0"/>
              <a:t>Repositories and Aggregates in DDD</a:t>
            </a:r>
          </a:p>
          <a:p>
            <a:pPr marL="180000" indent="0">
              <a:buNone/>
              <a:tabLst>
                <a:tab pos="457200" algn="l"/>
              </a:tabLst>
            </a:pPr>
            <a:endParaRPr lang="en-IN" dirty="0"/>
          </a:p>
          <a:p>
            <a:pPr marL="180000" indent="0">
              <a:buNone/>
              <a:tabLst>
                <a:tab pos="457200" algn="l"/>
              </a:tabLst>
            </a:pPr>
            <a:endParaRPr lang="en-US" dirty="0"/>
          </a:p>
        </p:txBody>
      </p:sp>
    </p:spTree>
    <p:extLst>
      <p:ext uri="{BB962C8B-B14F-4D97-AF65-F5344CB8AC3E}">
        <p14:creationId xmlns:p14="http://schemas.microsoft.com/office/powerpoint/2010/main" val="4242277798"/>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02F9CF-AD75-90FC-6AF3-602E67FE5689}"/>
              </a:ext>
            </a:extLst>
          </p:cNvPr>
          <p:cNvSpPr>
            <a:spLocks noGrp="1"/>
          </p:cNvSpPr>
          <p:nvPr>
            <p:ph type="title"/>
          </p:nvPr>
        </p:nvSpPr>
        <p:spPr>
          <a:xfrm>
            <a:off x="607218" y="352679"/>
            <a:ext cx="17073563" cy="1080000"/>
          </a:xfrm>
        </p:spPr>
        <p:txBody>
          <a:bodyPr/>
          <a:lstStyle/>
          <a:p>
            <a:r>
              <a:rPr lang="en-US" dirty="0"/>
              <a:t> Learning Objectives</a:t>
            </a:r>
          </a:p>
        </p:txBody>
      </p:sp>
      <p:sp>
        <p:nvSpPr>
          <p:cNvPr id="6" name="Content Placeholder 5">
            <a:extLst>
              <a:ext uri="{FF2B5EF4-FFF2-40B4-BE49-F238E27FC236}">
                <a16:creationId xmlns:a16="http://schemas.microsoft.com/office/drawing/2014/main" id="{B2FA9EEE-B711-7A63-4CF6-DC5C26FAE343}"/>
              </a:ext>
            </a:extLst>
          </p:cNvPr>
          <p:cNvSpPr>
            <a:spLocks noGrp="1"/>
          </p:cNvSpPr>
          <p:nvPr>
            <p:ph idx="1"/>
          </p:nvPr>
        </p:nvSpPr>
        <p:spPr/>
        <p:txBody>
          <a:bodyPr/>
          <a:lstStyle/>
          <a:p>
            <a:pPr marL="180000" indent="0">
              <a:buNone/>
            </a:pPr>
            <a:r>
              <a:rPr lang="en-US" dirty="0"/>
              <a:t>By the end of this lesson, you will be able to:</a:t>
            </a:r>
          </a:p>
          <a:p>
            <a:pPr>
              <a:tabLst>
                <a:tab pos="457200" algn="l"/>
              </a:tabLst>
            </a:pPr>
            <a:r>
              <a:rPr lang="en-US" dirty="0"/>
              <a:t>Relate the significance of bounded contexts in domain-driven design</a:t>
            </a:r>
          </a:p>
          <a:p>
            <a:pPr>
              <a:tabLst>
                <a:tab pos="457200" algn="l"/>
              </a:tabLst>
            </a:pPr>
            <a:r>
              <a:rPr lang="en-US" dirty="0"/>
              <a:t>Apply entity and value object patterns to model domain concepts</a:t>
            </a:r>
          </a:p>
          <a:p>
            <a:pPr>
              <a:tabLst>
                <a:tab pos="457200" algn="l"/>
              </a:tabLst>
            </a:pPr>
            <a:r>
              <a:rPr lang="en-US" dirty="0"/>
              <a:t>Implement repositories and aggregates to manage domain entities</a:t>
            </a:r>
          </a:p>
          <a:p>
            <a:pPr>
              <a:tabLst>
                <a:tab pos="457200" algn="l"/>
              </a:tabLst>
            </a:pPr>
            <a:endParaRPr lang="en-US" dirty="0"/>
          </a:p>
          <a:p>
            <a:pPr marL="180000" indent="0">
              <a:buNone/>
              <a:tabLst>
                <a:tab pos="457200" algn="l"/>
              </a:tabLst>
            </a:pPr>
            <a:endParaRPr lang="en-US" dirty="0"/>
          </a:p>
          <a:p>
            <a:pPr>
              <a:tabLst>
                <a:tab pos="457200" algn="l"/>
              </a:tabLst>
            </a:pPr>
            <a:endParaRPr lang="en-US" dirty="0"/>
          </a:p>
          <a:p>
            <a:pPr marL="180000" indent="0">
              <a:buNone/>
              <a:tabLst>
                <a:tab pos="457200" algn="l"/>
              </a:tabLst>
            </a:pPr>
            <a:endParaRPr lang="en-US" dirty="0"/>
          </a:p>
        </p:txBody>
      </p:sp>
    </p:spTree>
    <p:extLst>
      <p:ext uri="{BB962C8B-B14F-4D97-AF65-F5344CB8AC3E}">
        <p14:creationId xmlns:p14="http://schemas.microsoft.com/office/powerpoint/2010/main" val="296856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24839-84DC-8AD4-E863-1DA1759AA6F6}"/>
              </a:ext>
            </a:extLst>
          </p:cNvPr>
          <p:cNvSpPr>
            <a:spLocks noGrp="1"/>
          </p:cNvSpPr>
          <p:nvPr>
            <p:ph type="title" idx="4294967295"/>
          </p:nvPr>
        </p:nvSpPr>
        <p:spPr>
          <a:xfrm>
            <a:off x="1257300" y="2565400"/>
            <a:ext cx="15773400" cy="4279900"/>
          </a:xfrm>
        </p:spPr>
        <p:txBody>
          <a:bodyPr>
            <a:normAutofit fontScale="90000"/>
          </a:bodyPr>
          <a:lstStyle/>
          <a:p>
            <a:br>
              <a:rPr lang="en-IN" dirty="0">
                <a:solidFill>
                  <a:srgbClr val="1155CC"/>
                </a:solidFill>
              </a:rPr>
            </a:br>
            <a:br>
              <a:rPr lang="en-IN" dirty="0">
                <a:solidFill>
                  <a:srgbClr val="1155CC"/>
                </a:solidFill>
              </a:rPr>
            </a:br>
            <a:br>
              <a:rPr lang="en-IN" dirty="0">
                <a:solidFill>
                  <a:srgbClr val="1155CC"/>
                </a:solidFill>
              </a:rPr>
            </a:br>
            <a:br>
              <a:rPr lang="en-IN" dirty="0">
                <a:solidFill>
                  <a:srgbClr val="1155CC"/>
                </a:solidFill>
              </a:rPr>
            </a:br>
            <a:br>
              <a:rPr lang="en-IN" dirty="0">
                <a:solidFill>
                  <a:srgbClr val="1155CC"/>
                </a:solidFill>
              </a:rPr>
            </a:br>
            <a:br>
              <a:rPr lang="en-IN" dirty="0">
                <a:solidFill>
                  <a:srgbClr val="1155CC"/>
                </a:solidFill>
              </a:rPr>
            </a:br>
            <a:br>
              <a:rPr lang="en-IN" dirty="0">
                <a:solidFill>
                  <a:srgbClr val="1155CC"/>
                </a:solidFill>
              </a:rPr>
            </a:br>
            <a:br>
              <a:rPr lang="en-IN" dirty="0">
                <a:solidFill>
                  <a:srgbClr val="1155CC"/>
                </a:solidFill>
              </a:rPr>
            </a:br>
            <a:br>
              <a:rPr lang="en-IN" dirty="0">
                <a:solidFill>
                  <a:srgbClr val="1155CC"/>
                </a:solidFill>
              </a:rPr>
            </a:br>
            <a:br>
              <a:rPr lang="en-IN" dirty="0">
                <a:solidFill>
                  <a:srgbClr val="1155CC"/>
                </a:solidFill>
              </a:rPr>
            </a:br>
            <a:r>
              <a:rPr lang="en-IN" dirty="0">
                <a:solidFill>
                  <a:srgbClr val="1155CC"/>
                </a:solidFill>
              </a:rPr>
              <a:t>Domain-Driven Design Principles</a:t>
            </a:r>
            <a:br>
              <a:rPr lang="en-IN" sz="6000" dirty="0">
                <a:solidFill>
                  <a:srgbClr val="1155CC"/>
                </a:solidFill>
              </a:rPr>
            </a:br>
            <a:br>
              <a:rPr lang="en-IN" sz="6000" dirty="0">
                <a:solidFill>
                  <a:srgbClr val="1155CC"/>
                </a:solidFill>
              </a:rPr>
            </a:br>
            <a:br>
              <a:rPr lang="en-IN" sz="6000" dirty="0">
                <a:solidFill>
                  <a:srgbClr val="1155CC"/>
                </a:solidFill>
              </a:rPr>
            </a:br>
            <a:br>
              <a:rPr lang="en-IN" sz="6000" dirty="0">
                <a:solidFill>
                  <a:srgbClr val="1155CC"/>
                </a:solidFill>
              </a:rPr>
            </a:br>
            <a:br>
              <a:rPr lang="en-IN" sz="6000" dirty="0">
                <a:solidFill>
                  <a:srgbClr val="1155CC"/>
                </a:solidFill>
              </a:rPr>
            </a:br>
            <a:br>
              <a:rPr lang="en-US" sz="6000" dirty="0">
                <a:solidFill>
                  <a:srgbClr val="1155CC"/>
                </a:solidFill>
              </a:rPr>
            </a:br>
            <a:br>
              <a:rPr lang="en-US" sz="6000" dirty="0">
                <a:solidFill>
                  <a:srgbClr val="1155CC"/>
                </a:solidFill>
              </a:rPr>
            </a:br>
            <a:r>
              <a:rPr lang="en-US" sz="6000" dirty="0">
                <a:solidFill>
                  <a:srgbClr val="1155CC"/>
                </a:solidFill>
              </a:rPr>
              <a:t> </a:t>
            </a:r>
            <a:br>
              <a:rPr lang="en-IN" sz="6000" dirty="0">
                <a:solidFill>
                  <a:srgbClr val="1155CC"/>
                </a:solidFill>
              </a:rPr>
            </a:br>
            <a:r>
              <a:rPr lang="en-US" sz="6000" dirty="0">
                <a:solidFill>
                  <a:srgbClr val="1155CC"/>
                </a:solidFill>
              </a:rPr>
              <a:t>    </a:t>
            </a:r>
            <a:br>
              <a:rPr lang="en-US" sz="6000" dirty="0">
                <a:solidFill>
                  <a:srgbClr val="1155CC"/>
                </a:solidFill>
              </a:rPr>
            </a:br>
            <a:endParaRPr lang="en-US" sz="6000" dirty="0">
              <a:solidFill>
                <a:srgbClr val="1155CC"/>
              </a:solidFill>
            </a:endParaRPr>
          </a:p>
        </p:txBody>
      </p:sp>
    </p:spTree>
    <p:extLst>
      <p:ext uri="{BB962C8B-B14F-4D97-AF65-F5344CB8AC3E}">
        <p14:creationId xmlns:p14="http://schemas.microsoft.com/office/powerpoint/2010/main" val="216008912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024ABE-F4EA-BA7C-3F7F-4D9E8F59C4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837C55-AA6D-6FE1-DD0A-8D25DCF9507B}"/>
              </a:ext>
            </a:extLst>
          </p:cNvPr>
          <p:cNvSpPr>
            <a:spLocks noGrp="1"/>
          </p:cNvSpPr>
          <p:nvPr>
            <p:ph type="title"/>
          </p:nvPr>
        </p:nvSpPr>
        <p:spPr>
          <a:xfrm>
            <a:off x="614758" y="369276"/>
            <a:ext cx="17030150" cy="1034106"/>
          </a:xfrm>
        </p:spPr>
        <p:txBody>
          <a:bodyPr>
            <a:normAutofit fontScale="90000"/>
          </a:bodyPr>
          <a:lstStyle/>
          <a:p>
            <a:br>
              <a:rPr lang="en-IN" sz="6000" dirty="0"/>
            </a:br>
            <a:r>
              <a:rPr lang="en-IN" sz="6000" dirty="0"/>
              <a:t> </a:t>
            </a:r>
            <a:br>
              <a:rPr lang="en-IN" sz="6000" dirty="0"/>
            </a:br>
            <a:br>
              <a:rPr lang="en-IN" sz="6000" dirty="0"/>
            </a:br>
            <a:r>
              <a:rPr lang="en-IN" sz="6000" dirty="0"/>
              <a:t> Introduction to DDD</a:t>
            </a:r>
            <a:br>
              <a:rPr lang="en-IN" sz="6000" dirty="0"/>
            </a:br>
            <a:br>
              <a:rPr lang="en-IN" b="0" i="0" dirty="0">
                <a:solidFill>
                  <a:srgbClr val="0D0D0D"/>
                </a:solidFill>
                <a:effectLst/>
                <a:latin typeface="Söhne"/>
              </a:rPr>
            </a:br>
            <a:br>
              <a:rPr lang="en-IN" b="1" i="0" dirty="0">
                <a:solidFill>
                  <a:srgbClr val="0D0D0D"/>
                </a:solidFill>
                <a:effectLst/>
                <a:latin typeface="Söhne"/>
              </a:rPr>
            </a:br>
            <a:endParaRPr lang="en-US" dirty="0"/>
          </a:p>
        </p:txBody>
      </p:sp>
      <p:sp>
        <p:nvSpPr>
          <p:cNvPr id="5" name="TextBox 4">
            <a:extLst>
              <a:ext uri="{FF2B5EF4-FFF2-40B4-BE49-F238E27FC236}">
                <a16:creationId xmlns:a16="http://schemas.microsoft.com/office/drawing/2014/main" id="{63C97A6C-088B-0A6B-CD2D-7ED0E8CA48F6}"/>
              </a:ext>
            </a:extLst>
          </p:cNvPr>
          <p:cNvSpPr txBox="1"/>
          <p:nvPr/>
        </p:nvSpPr>
        <p:spPr>
          <a:xfrm>
            <a:off x="981806" y="1981184"/>
            <a:ext cx="15805638" cy="1200329"/>
          </a:xfrm>
          <a:prstGeom prst="rect">
            <a:avLst/>
          </a:prstGeom>
          <a:noFill/>
        </p:spPr>
        <p:txBody>
          <a:bodyPr wrap="square" rtlCol="0">
            <a:spAutoFit/>
          </a:bodyPr>
          <a:lstStyle/>
          <a:p>
            <a:pPr marL="540000" indent="-360000" defTabSz="1371600">
              <a:spcBef>
                <a:spcPts val="1200"/>
              </a:spcBef>
              <a:spcAft>
                <a:spcPts val="1200"/>
              </a:spcAft>
              <a:buClr>
                <a:srgbClr val="095A82"/>
              </a:buClr>
              <a:buSzPct val="100000"/>
              <a:buBlip>
                <a:blip r:embed="rId3"/>
              </a:buBlip>
              <a:tabLst>
                <a:tab pos="457200" algn="l"/>
              </a:tabLst>
            </a:pPr>
            <a:r>
              <a:rPr lang="en-US" sz="2400" dirty="0">
                <a:solidFill>
                  <a:srgbClr val="404040"/>
                </a:solidFill>
                <a:latin typeface="Arial" panose="020B0604020202020204" pitchFamily="34" charset="0"/>
                <a:cs typeface="Arial" panose="020B0604020202020204" pitchFamily="34" charset="0"/>
              </a:rPr>
              <a:t>DDD principles provide a solid foundation for microservices by emphasizing the importance of a deep understanding of the domain, collaboration between domain experts and developers, and the creation of a ubiquitous language. In microservices:</a:t>
            </a:r>
          </a:p>
        </p:txBody>
      </p:sp>
      <p:sp>
        <p:nvSpPr>
          <p:cNvPr id="7" name="Rectangle: Rounded Corners 6">
            <a:extLst>
              <a:ext uri="{FF2B5EF4-FFF2-40B4-BE49-F238E27FC236}">
                <a16:creationId xmlns:a16="http://schemas.microsoft.com/office/drawing/2014/main" id="{ADC69437-CC43-68B4-ACDD-9C6C1562AEA6}"/>
              </a:ext>
            </a:extLst>
          </p:cNvPr>
          <p:cNvSpPr/>
          <p:nvPr/>
        </p:nvSpPr>
        <p:spPr>
          <a:xfrm>
            <a:off x="929055" y="1699826"/>
            <a:ext cx="15946313" cy="1570019"/>
          </a:xfrm>
          <a:prstGeom prst="roundRect">
            <a:avLst/>
          </a:prstGeom>
          <a:noFill/>
          <a:ln w="22225">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 name="Google Shape;508;p25">
            <a:extLst>
              <a:ext uri="{FF2B5EF4-FFF2-40B4-BE49-F238E27FC236}">
                <a16:creationId xmlns:a16="http://schemas.microsoft.com/office/drawing/2014/main" id="{9AE5AD09-0405-6144-2A21-57E8E5790D0F}"/>
              </a:ext>
            </a:extLst>
          </p:cNvPr>
          <p:cNvSpPr/>
          <p:nvPr/>
        </p:nvSpPr>
        <p:spPr>
          <a:xfrm>
            <a:off x="7198763" y="6998575"/>
            <a:ext cx="2729232" cy="271200"/>
          </a:xfrm>
          <a:prstGeom prst="rect">
            <a:avLst/>
          </a:prstGeom>
          <a:noFill/>
          <a:ln>
            <a:noFill/>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Pts val="1100"/>
              <a:buFont typeface="Arial"/>
              <a:buNone/>
              <a:tabLst/>
              <a:defRPr/>
            </a:pPr>
            <a:r>
              <a:rPr kumimoji="0" lang="en" sz="1700" b="0" i="0" u="none" strike="noStrike" kern="0" cap="none" spc="0" normalizeH="0" baseline="0" noProof="0">
                <a:ln>
                  <a:noFill/>
                </a:ln>
                <a:solidFill>
                  <a:srgbClr val="FFFFFF"/>
                </a:solidFill>
                <a:effectLst/>
                <a:uLnTx/>
                <a:uFillTx/>
                <a:latin typeface="Fira Sans Extra Condensed Medium"/>
                <a:ea typeface="Fira Sans Extra Condensed Medium"/>
                <a:cs typeface="Fira Sans Extra Condensed Medium"/>
                <a:sym typeface="Fira Sans Extra Condensed Medium"/>
              </a:rPr>
              <a:t>Mars</a:t>
            </a:r>
            <a:endParaRPr kumimoji="0" sz="1400" b="0" i="0" u="none" strike="noStrike" kern="0" cap="none" spc="0" normalizeH="0" baseline="0" noProof="0">
              <a:ln>
                <a:noFill/>
              </a:ln>
              <a:solidFill>
                <a:srgbClr val="FFFFFF"/>
              </a:solidFill>
              <a:effectLst/>
              <a:uLnTx/>
              <a:uFillTx/>
              <a:latin typeface="Arial"/>
              <a:cs typeface="Arial"/>
              <a:sym typeface="Arial"/>
            </a:endParaRPr>
          </a:p>
        </p:txBody>
      </p:sp>
      <p:grpSp>
        <p:nvGrpSpPr>
          <p:cNvPr id="65" name="Group 64">
            <a:extLst>
              <a:ext uri="{FF2B5EF4-FFF2-40B4-BE49-F238E27FC236}">
                <a16:creationId xmlns:a16="http://schemas.microsoft.com/office/drawing/2014/main" id="{D69C47E8-6DCA-AF7F-B6CF-EEAFDAED6CB4}"/>
              </a:ext>
            </a:extLst>
          </p:cNvPr>
          <p:cNvGrpSpPr/>
          <p:nvPr/>
        </p:nvGrpSpPr>
        <p:grpSpPr>
          <a:xfrm>
            <a:off x="1802254" y="3285328"/>
            <a:ext cx="14616000" cy="5308653"/>
            <a:chOff x="3455209" y="2943887"/>
            <a:chExt cx="11377582" cy="4594818"/>
          </a:xfrm>
        </p:grpSpPr>
        <p:sp>
          <p:nvSpPr>
            <p:cNvPr id="36" name="Shape">
              <a:extLst>
                <a:ext uri="{FF2B5EF4-FFF2-40B4-BE49-F238E27FC236}">
                  <a16:creationId xmlns:a16="http://schemas.microsoft.com/office/drawing/2014/main" id="{B83C72A6-71DA-C0A2-171E-B3B59B719296}"/>
                </a:ext>
              </a:extLst>
            </p:cNvPr>
            <p:cNvSpPr/>
            <p:nvPr/>
          </p:nvSpPr>
          <p:spPr>
            <a:xfrm>
              <a:off x="9866213" y="2943887"/>
              <a:ext cx="3250738" cy="4424598"/>
            </a:xfrm>
            <a:custGeom>
              <a:avLst/>
              <a:gdLst/>
              <a:ahLst/>
              <a:cxnLst>
                <a:cxn ang="0">
                  <a:pos x="wd2" y="hd2"/>
                </a:cxn>
                <a:cxn ang="5400000">
                  <a:pos x="wd2" y="hd2"/>
                </a:cxn>
                <a:cxn ang="10800000">
                  <a:pos x="wd2" y="hd2"/>
                </a:cxn>
                <a:cxn ang="16200000">
                  <a:pos x="wd2" y="hd2"/>
                </a:cxn>
              </a:cxnLst>
              <a:rect l="0" t="0" r="r" b="b"/>
              <a:pathLst>
                <a:path w="21596" h="21591" extrusionOk="0">
                  <a:moveTo>
                    <a:pt x="21454" y="5768"/>
                  </a:moveTo>
                  <a:lnTo>
                    <a:pt x="13825" y="5805"/>
                  </a:lnTo>
                  <a:cubicBezTo>
                    <a:pt x="12938" y="5782"/>
                    <a:pt x="12422" y="4910"/>
                    <a:pt x="13147" y="4316"/>
                  </a:cubicBezTo>
                  <a:cubicBezTo>
                    <a:pt x="13773" y="3854"/>
                    <a:pt x="14160" y="3216"/>
                    <a:pt x="14152" y="2514"/>
                  </a:cubicBezTo>
                  <a:cubicBezTo>
                    <a:pt x="14140" y="1117"/>
                    <a:pt x="12583" y="-9"/>
                    <a:pt x="10676" y="0"/>
                  </a:cubicBezTo>
                  <a:cubicBezTo>
                    <a:pt x="8768" y="8"/>
                    <a:pt x="7232" y="1149"/>
                    <a:pt x="7243" y="2546"/>
                  </a:cubicBezTo>
                  <a:cubicBezTo>
                    <a:pt x="7251" y="3247"/>
                    <a:pt x="7645" y="3883"/>
                    <a:pt x="8284" y="4339"/>
                  </a:cubicBezTo>
                  <a:cubicBezTo>
                    <a:pt x="9021" y="4925"/>
                    <a:pt x="8520" y="5805"/>
                    <a:pt x="7630" y="5834"/>
                  </a:cubicBezTo>
                  <a:lnTo>
                    <a:pt x="0" y="5872"/>
                  </a:lnTo>
                  <a:lnTo>
                    <a:pt x="51" y="11461"/>
                  </a:lnTo>
                  <a:cubicBezTo>
                    <a:pt x="95" y="12110"/>
                    <a:pt x="1293" y="12477"/>
                    <a:pt x="2093" y="11940"/>
                  </a:cubicBezTo>
                  <a:cubicBezTo>
                    <a:pt x="2715" y="11475"/>
                    <a:pt x="3578" y="11184"/>
                    <a:pt x="4540" y="11181"/>
                  </a:cubicBezTo>
                  <a:cubicBezTo>
                    <a:pt x="6447" y="11172"/>
                    <a:pt x="8004" y="12298"/>
                    <a:pt x="8016" y="13695"/>
                  </a:cubicBezTo>
                  <a:cubicBezTo>
                    <a:pt x="8028" y="15093"/>
                    <a:pt x="6491" y="16233"/>
                    <a:pt x="4583" y="16242"/>
                  </a:cubicBezTo>
                  <a:cubicBezTo>
                    <a:pt x="3626" y="16247"/>
                    <a:pt x="2755" y="15964"/>
                    <a:pt x="2124" y="15505"/>
                  </a:cubicBezTo>
                  <a:cubicBezTo>
                    <a:pt x="1312" y="14974"/>
                    <a:pt x="122" y="15352"/>
                    <a:pt x="91" y="16002"/>
                  </a:cubicBezTo>
                  <a:lnTo>
                    <a:pt x="142" y="21591"/>
                  </a:lnTo>
                  <a:lnTo>
                    <a:pt x="21025" y="21490"/>
                  </a:lnTo>
                  <a:cubicBezTo>
                    <a:pt x="21344" y="21487"/>
                    <a:pt x="21600" y="21299"/>
                    <a:pt x="21596" y="21066"/>
                  </a:cubicBezTo>
                  <a:lnTo>
                    <a:pt x="21454" y="5768"/>
                  </a:lnTo>
                  <a:close/>
                </a:path>
              </a:pathLst>
            </a:custGeom>
            <a:solidFill>
              <a:srgbClr val="4CC1EF"/>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37" name="Shape">
              <a:extLst>
                <a:ext uri="{FF2B5EF4-FFF2-40B4-BE49-F238E27FC236}">
                  <a16:creationId xmlns:a16="http://schemas.microsoft.com/office/drawing/2014/main" id="{9F48756E-7B82-9936-16D9-CF1F6A102E40}"/>
                </a:ext>
              </a:extLst>
            </p:cNvPr>
            <p:cNvSpPr/>
            <p:nvPr/>
          </p:nvSpPr>
          <p:spPr>
            <a:xfrm>
              <a:off x="5320658" y="4162506"/>
              <a:ext cx="4371682" cy="3302869"/>
            </a:xfrm>
            <a:custGeom>
              <a:avLst/>
              <a:gdLst/>
              <a:ahLst/>
              <a:cxnLst>
                <a:cxn ang="0">
                  <a:pos x="wd2" y="hd2"/>
                </a:cxn>
                <a:cxn ang="5400000">
                  <a:pos x="wd2" y="hd2"/>
                </a:cxn>
                <a:cxn ang="10800000">
                  <a:pos x="wd2" y="hd2"/>
                </a:cxn>
                <a:cxn ang="16200000">
                  <a:pos x="wd2" y="hd2"/>
                </a:cxn>
              </a:cxnLst>
              <a:rect l="0" t="0" r="r" b="b"/>
              <a:pathLst>
                <a:path w="21444" h="21600" extrusionOk="0">
                  <a:moveTo>
                    <a:pt x="21428" y="10401"/>
                  </a:moveTo>
                  <a:cubicBezTo>
                    <a:pt x="21295" y="8791"/>
                    <a:pt x="20344" y="7501"/>
                    <a:pt x="19174" y="7343"/>
                  </a:cubicBezTo>
                  <a:cubicBezTo>
                    <a:pt x="18375" y="7236"/>
                    <a:pt x="17644" y="7644"/>
                    <a:pt x="17136" y="8354"/>
                  </a:cubicBezTo>
                  <a:cubicBezTo>
                    <a:pt x="16546" y="9088"/>
                    <a:pt x="15675" y="8577"/>
                    <a:pt x="15650" y="7684"/>
                  </a:cubicBezTo>
                  <a:lnTo>
                    <a:pt x="15650" y="4"/>
                  </a:lnTo>
                  <a:lnTo>
                    <a:pt x="10084" y="4"/>
                  </a:lnTo>
                  <a:cubicBezTo>
                    <a:pt x="9437" y="40"/>
                    <a:pt x="9067" y="1246"/>
                    <a:pt x="9598" y="2055"/>
                  </a:cubicBezTo>
                  <a:cubicBezTo>
                    <a:pt x="10058" y="2686"/>
                    <a:pt x="10346" y="3558"/>
                    <a:pt x="10346" y="4522"/>
                  </a:cubicBezTo>
                  <a:cubicBezTo>
                    <a:pt x="10346" y="6577"/>
                    <a:pt x="9055" y="8212"/>
                    <a:pt x="7534" y="7978"/>
                  </a:cubicBezTo>
                  <a:cubicBezTo>
                    <a:pt x="6367" y="7795"/>
                    <a:pt x="5430" y="6482"/>
                    <a:pt x="5318" y="4867"/>
                  </a:cubicBezTo>
                  <a:cubicBezTo>
                    <a:pt x="5240" y="3765"/>
                    <a:pt x="5537" y="2757"/>
                    <a:pt x="6051" y="2051"/>
                  </a:cubicBezTo>
                  <a:cubicBezTo>
                    <a:pt x="6583" y="1242"/>
                    <a:pt x="6212" y="36"/>
                    <a:pt x="5565" y="0"/>
                  </a:cubicBezTo>
                  <a:lnTo>
                    <a:pt x="0" y="0"/>
                  </a:lnTo>
                  <a:lnTo>
                    <a:pt x="0" y="21021"/>
                  </a:lnTo>
                  <a:cubicBezTo>
                    <a:pt x="0" y="21342"/>
                    <a:pt x="187" y="21600"/>
                    <a:pt x="420" y="21600"/>
                  </a:cubicBezTo>
                  <a:lnTo>
                    <a:pt x="15652" y="21600"/>
                  </a:lnTo>
                  <a:lnTo>
                    <a:pt x="15652" y="13920"/>
                  </a:lnTo>
                  <a:cubicBezTo>
                    <a:pt x="15678" y="13027"/>
                    <a:pt x="16552" y="12516"/>
                    <a:pt x="17139" y="13250"/>
                  </a:cubicBezTo>
                  <a:cubicBezTo>
                    <a:pt x="17596" y="13884"/>
                    <a:pt x="18228" y="14277"/>
                    <a:pt x="18927" y="14277"/>
                  </a:cubicBezTo>
                  <a:cubicBezTo>
                    <a:pt x="20413" y="14281"/>
                    <a:pt x="21600" y="12504"/>
                    <a:pt x="21428" y="10401"/>
                  </a:cubicBezTo>
                  <a:close/>
                </a:path>
              </a:pathLst>
            </a:custGeom>
            <a:solidFill>
              <a:srgbClr val="F7931F"/>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nvGrpSpPr>
            <p:cNvPr id="38" name="Group 37">
              <a:extLst>
                <a:ext uri="{FF2B5EF4-FFF2-40B4-BE49-F238E27FC236}">
                  <a16:creationId xmlns:a16="http://schemas.microsoft.com/office/drawing/2014/main" id="{26EE90A0-6644-D043-7E82-CC3563F685CF}"/>
                </a:ext>
              </a:extLst>
            </p:cNvPr>
            <p:cNvGrpSpPr/>
            <p:nvPr/>
          </p:nvGrpSpPr>
          <p:grpSpPr>
            <a:xfrm>
              <a:off x="13072666" y="4258840"/>
              <a:ext cx="1760125" cy="3019855"/>
              <a:chOff x="10012775" y="2551211"/>
              <a:chExt cx="1760125" cy="3019855"/>
            </a:xfrm>
          </p:grpSpPr>
          <p:sp>
            <p:nvSpPr>
              <p:cNvPr id="54" name="Shape">
                <a:extLst>
                  <a:ext uri="{FF2B5EF4-FFF2-40B4-BE49-F238E27FC236}">
                    <a16:creationId xmlns:a16="http://schemas.microsoft.com/office/drawing/2014/main" id="{1EF1F953-3B89-072C-BA5F-9D58C7614BE2}"/>
                  </a:ext>
                </a:extLst>
              </p:cNvPr>
              <p:cNvSpPr/>
              <p:nvPr/>
            </p:nvSpPr>
            <p:spPr>
              <a:xfrm>
                <a:off x="10959109" y="2953545"/>
                <a:ext cx="100861" cy="140642"/>
              </a:xfrm>
              <a:custGeom>
                <a:avLst/>
                <a:gdLst/>
                <a:ahLst/>
                <a:cxnLst>
                  <a:cxn ang="0">
                    <a:pos x="wd2" y="hd2"/>
                  </a:cxn>
                  <a:cxn ang="5400000">
                    <a:pos x="wd2" y="hd2"/>
                  </a:cxn>
                  <a:cxn ang="10800000">
                    <a:pos x="wd2" y="hd2"/>
                  </a:cxn>
                  <a:cxn ang="16200000">
                    <a:pos x="wd2" y="hd2"/>
                  </a:cxn>
                </a:cxnLst>
                <a:rect l="0" t="0" r="r" b="b"/>
                <a:pathLst>
                  <a:path w="19032" h="20461" extrusionOk="0">
                    <a:moveTo>
                      <a:pt x="0" y="0"/>
                    </a:moveTo>
                    <a:cubicBezTo>
                      <a:pt x="0" y="0"/>
                      <a:pt x="6630" y="4617"/>
                      <a:pt x="17109" y="8162"/>
                    </a:cubicBezTo>
                    <a:cubicBezTo>
                      <a:pt x="17109" y="8162"/>
                      <a:pt x="13901" y="9151"/>
                      <a:pt x="11869" y="8162"/>
                    </a:cubicBezTo>
                    <a:cubicBezTo>
                      <a:pt x="9838" y="7172"/>
                      <a:pt x="17216" y="15169"/>
                      <a:pt x="18392" y="15994"/>
                    </a:cubicBezTo>
                    <a:cubicBezTo>
                      <a:pt x="19568" y="16818"/>
                      <a:pt x="9410" y="13191"/>
                      <a:pt x="5240" y="9811"/>
                    </a:cubicBezTo>
                    <a:cubicBezTo>
                      <a:pt x="1070" y="6430"/>
                      <a:pt x="15398" y="17972"/>
                      <a:pt x="18499" y="19786"/>
                    </a:cubicBezTo>
                    <a:cubicBezTo>
                      <a:pt x="21600" y="21600"/>
                      <a:pt x="10265" y="19374"/>
                      <a:pt x="7806" y="17643"/>
                    </a:cubicBezTo>
                    <a:cubicBezTo>
                      <a:pt x="5347" y="15911"/>
                      <a:pt x="0" y="0"/>
                      <a:pt x="0" y="0"/>
                    </a:cubicBezTo>
                    <a:close/>
                  </a:path>
                </a:pathLst>
              </a:custGeom>
              <a:solidFill>
                <a:srgbClr val="C19763"/>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55" name="Shape">
                <a:extLst>
                  <a:ext uri="{FF2B5EF4-FFF2-40B4-BE49-F238E27FC236}">
                    <a16:creationId xmlns:a16="http://schemas.microsoft.com/office/drawing/2014/main" id="{5AA4459C-65E0-121F-6695-3206ED28D92B}"/>
                  </a:ext>
                </a:extLst>
              </p:cNvPr>
              <p:cNvSpPr/>
              <p:nvPr/>
            </p:nvSpPr>
            <p:spPr>
              <a:xfrm>
                <a:off x="10069441" y="2823212"/>
                <a:ext cx="1703459" cy="2747854"/>
              </a:xfrm>
              <a:custGeom>
                <a:avLst/>
                <a:gdLst/>
                <a:ahLst/>
                <a:cxnLst>
                  <a:cxn ang="0">
                    <a:pos x="wd2" y="hd2"/>
                  </a:cxn>
                  <a:cxn ang="5400000">
                    <a:pos x="wd2" y="hd2"/>
                  </a:cxn>
                  <a:cxn ang="10800000">
                    <a:pos x="wd2" y="hd2"/>
                  </a:cxn>
                  <a:cxn ang="16200000">
                    <a:pos x="wd2" y="hd2"/>
                  </a:cxn>
                </a:cxnLst>
                <a:rect l="0" t="0" r="r" b="b"/>
                <a:pathLst>
                  <a:path w="21486" h="21587" extrusionOk="0">
                    <a:moveTo>
                      <a:pt x="1020" y="0"/>
                    </a:moveTo>
                    <a:cubicBezTo>
                      <a:pt x="1527" y="191"/>
                      <a:pt x="2085" y="316"/>
                      <a:pt x="2514" y="597"/>
                    </a:cubicBezTo>
                    <a:cubicBezTo>
                      <a:pt x="2678" y="703"/>
                      <a:pt x="2985" y="721"/>
                      <a:pt x="3228" y="779"/>
                    </a:cubicBezTo>
                    <a:cubicBezTo>
                      <a:pt x="3307" y="797"/>
                      <a:pt x="3414" y="801"/>
                      <a:pt x="3457" y="837"/>
                    </a:cubicBezTo>
                    <a:cubicBezTo>
                      <a:pt x="3850" y="1171"/>
                      <a:pt x="4436" y="1184"/>
                      <a:pt x="5023" y="1229"/>
                    </a:cubicBezTo>
                    <a:cubicBezTo>
                      <a:pt x="5530" y="1269"/>
                      <a:pt x="6030" y="1353"/>
                      <a:pt x="6545" y="1273"/>
                    </a:cubicBezTo>
                    <a:cubicBezTo>
                      <a:pt x="6659" y="1255"/>
                      <a:pt x="6774" y="1251"/>
                      <a:pt x="6759" y="1162"/>
                    </a:cubicBezTo>
                    <a:cubicBezTo>
                      <a:pt x="6745" y="1086"/>
                      <a:pt x="6624" y="1126"/>
                      <a:pt x="6552" y="1122"/>
                    </a:cubicBezTo>
                    <a:cubicBezTo>
                      <a:pt x="6423" y="1117"/>
                      <a:pt x="6288" y="1122"/>
                      <a:pt x="6159" y="1122"/>
                    </a:cubicBezTo>
                    <a:cubicBezTo>
                      <a:pt x="6123" y="1095"/>
                      <a:pt x="6087" y="1086"/>
                      <a:pt x="6037" y="1100"/>
                    </a:cubicBezTo>
                    <a:cubicBezTo>
                      <a:pt x="6030" y="1091"/>
                      <a:pt x="6016" y="1086"/>
                      <a:pt x="5995" y="1086"/>
                    </a:cubicBezTo>
                    <a:cubicBezTo>
                      <a:pt x="6581" y="975"/>
                      <a:pt x="7038" y="708"/>
                      <a:pt x="7617" y="556"/>
                    </a:cubicBezTo>
                    <a:cubicBezTo>
                      <a:pt x="7581" y="739"/>
                      <a:pt x="7410" y="824"/>
                      <a:pt x="7217" y="908"/>
                    </a:cubicBezTo>
                    <a:cubicBezTo>
                      <a:pt x="6824" y="1086"/>
                      <a:pt x="6831" y="1126"/>
                      <a:pt x="7167" y="1344"/>
                    </a:cubicBezTo>
                    <a:cubicBezTo>
                      <a:pt x="7510" y="1567"/>
                      <a:pt x="7874" y="1781"/>
                      <a:pt x="8039" y="2083"/>
                    </a:cubicBezTo>
                    <a:cubicBezTo>
                      <a:pt x="8060" y="2075"/>
                      <a:pt x="8082" y="2070"/>
                      <a:pt x="8096" y="2057"/>
                    </a:cubicBezTo>
                    <a:cubicBezTo>
                      <a:pt x="8403" y="1705"/>
                      <a:pt x="8468" y="1291"/>
                      <a:pt x="8818" y="948"/>
                    </a:cubicBezTo>
                    <a:cubicBezTo>
                      <a:pt x="8846" y="917"/>
                      <a:pt x="8846" y="815"/>
                      <a:pt x="8661" y="832"/>
                    </a:cubicBezTo>
                    <a:cubicBezTo>
                      <a:pt x="8360" y="864"/>
                      <a:pt x="8418" y="757"/>
                      <a:pt x="8503" y="650"/>
                    </a:cubicBezTo>
                    <a:cubicBezTo>
                      <a:pt x="8539" y="605"/>
                      <a:pt x="8611" y="565"/>
                      <a:pt x="8582" y="507"/>
                    </a:cubicBezTo>
                    <a:cubicBezTo>
                      <a:pt x="8582" y="507"/>
                      <a:pt x="8589" y="503"/>
                      <a:pt x="8589" y="503"/>
                    </a:cubicBezTo>
                    <a:cubicBezTo>
                      <a:pt x="8646" y="463"/>
                      <a:pt x="8696" y="427"/>
                      <a:pt x="8768" y="378"/>
                    </a:cubicBezTo>
                    <a:cubicBezTo>
                      <a:pt x="8775" y="485"/>
                      <a:pt x="8811" y="574"/>
                      <a:pt x="8789" y="659"/>
                    </a:cubicBezTo>
                    <a:cubicBezTo>
                      <a:pt x="8753" y="783"/>
                      <a:pt x="8918" y="815"/>
                      <a:pt x="9018" y="855"/>
                    </a:cubicBezTo>
                    <a:cubicBezTo>
                      <a:pt x="9175" y="908"/>
                      <a:pt x="9132" y="783"/>
                      <a:pt x="9197" y="748"/>
                    </a:cubicBezTo>
                    <a:cubicBezTo>
                      <a:pt x="9268" y="712"/>
                      <a:pt x="9318" y="654"/>
                      <a:pt x="9354" y="605"/>
                    </a:cubicBezTo>
                    <a:cubicBezTo>
                      <a:pt x="9497" y="423"/>
                      <a:pt x="9740" y="401"/>
                      <a:pt x="10004" y="548"/>
                    </a:cubicBezTo>
                    <a:cubicBezTo>
                      <a:pt x="10004" y="583"/>
                      <a:pt x="10004" y="614"/>
                      <a:pt x="10083" y="628"/>
                    </a:cubicBezTo>
                    <a:cubicBezTo>
                      <a:pt x="10355" y="668"/>
                      <a:pt x="10626" y="721"/>
                      <a:pt x="10898" y="761"/>
                    </a:cubicBezTo>
                    <a:cubicBezTo>
                      <a:pt x="11076" y="788"/>
                      <a:pt x="11212" y="846"/>
                      <a:pt x="11277" y="944"/>
                    </a:cubicBezTo>
                    <a:cubicBezTo>
                      <a:pt x="11741" y="1625"/>
                      <a:pt x="12292" y="2284"/>
                      <a:pt x="12692" y="2987"/>
                    </a:cubicBezTo>
                    <a:cubicBezTo>
                      <a:pt x="13021" y="3561"/>
                      <a:pt x="13042" y="4176"/>
                      <a:pt x="13392" y="4741"/>
                    </a:cubicBezTo>
                    <a:cubicBezTo>
                      <a:pt x="13435" y="4808"/>
                      <a:pt x="13507" y="4848"/>
                      <a:pt x="13557" y="4901"/>
                    </a:cubicBezTo>
                    <a:cubicBezTo>
                      <a:pt x="13621" y="4964"/>
                      <a:pt x="13742" y="5008"/>
                      <a:pt x="13785" y="5071"/>
                    </a:cubicBezTo>
                    <a:cubicBezTo>
                      <a:pt x="14128" y="5587"/>
                      <a:pt x="14786" y="5952"/>
                      <a:pt x="15394" y="6339"/>
                    </a:cubicBezTo>
                    <a:cubicBezTo>
                      <a:pt x="15572" y="6451"/>
                      <a:pt x="15615" y="6597"/>
                      <a:pt x="15729" y="6727"/>
                    </a:cubicBezTo>
                    <a:cubicBezTo>
                      <a:pt x="16144" y="7185"/>
                      <a:pt x="16466" y="7679"/>
                      <a:pt x="16766" y="8160"/>
                    </a:cubicBezTo>
                    <a:cubicBezTo>
                      <a:pt x="17052" y="8623"/>
                      <a:pt x="17030" y="9157"/>
                      <a:pt x="16880" y="9678"/>
                    </a:cubicBezTo>
                    <a:cubicBezTo>
                      <a:pt x="16780" y="10039"/>
                      <a:pt x="16773" y="10413"/>
                      <a:pt x="16837" y="10791"/>
                    </a:cubicBezTo>
                    <a:cubicBezTo>
                      <a:pt x="16873" y="10982"/>
                      <a:pt x="17230" y="11218"/>
                      <a:pt x="16845" y="11423"/>
                    </a:cubicBezTo>
                    <a:cubicBezTo>
                      <a:pt x="16830" y="11432"/>
                      <a:pt x="16887" y="11499"/>
                      <a:pt x="16923" y="11535"/>
                    </a:cubicBezTo>
                    <a:cubicBezTo>
                      <a:pt x="17030" y="11637"/>
                      <a:pt x="17073" y="11753"/>
                      <a:pt x="17038" y="11873"/>
                    </a:cubicBezTo>
                    <a:cubicBezTo>
                      <a:pt x="17009" y="11971"/>
                      <a:pt x="17052" y="12060"/>
                      <a:pt x="17130" y="12149"/>
                    </a:cubicBezTo>
                    <a:cubicBezTo>
                      <a:pt x="17331" y="12376"/>
                      <a:pt x="17416" y="12616"/>
                      <a:pt x="17345" y="12879"/>
                    </a:cubicBezTo>
                    <a:cubicBezTo>
                      <a:pt x="17295" y="13053"/>
                      <a:pt x="17352" y="13222"/>
                      <a:pt x="17502" y="13373"/>
                    </a:cubicBezTo>
                    <a:cubicBezTo>
                      <a:pt x="17638" y="13507"/>
                      <a:pt x="17738" y="13649"/>
                      <a:pt x="17795" y="13800"/>
                    </a:cubicBezTo>
                    <a:cubicBezTo>
                      <a:pt x="17895" y="14077"/>
                      <a:pt x="18102" y="14312"/>
                      <a:pt x="18374" y="14548"/>
                    </a:cubicBezTo>
                    <a:cubicBezTo>
                      <a:pt x="18789" y="14913"/>
                      <a:pt x="19017" y="15345"/>
                      <a:pt x="19260" y="15764"/>
                    </a:cubicBezTo>
                    <a:cubicBezTo>
                      <a:pt x="19768" y="16641"/>
                      <a:pt x="20218" y="17531"/>
                      <a:pt x="20690" y="18417"/>
                    </a:cubicBezTo>
                    <a:cubicBezTo>
                      <a:pt x="20711" y="18457"/>
                      <a:pt x="20769" y="18515"/>
                      <a:pt x="20747" y="18542"/>
                    </a:cubicBezTo>
                    <a:cubicBezTo>
                      <a:pt x="20561" y="18782"/>
                      <a:pt x="20876" y="18916"/>
                      <a:pt x="21033" y="19080"/>
                    </a:cubicBezTo>
                    <a:cubicBezTo>
                      <a:pt x="21269" y="19321"/>
                      <a:pt x="21519" y="19557"/>
                      <a:pt x="21483" y="19859"/>
                    </a:cubicBezTo>
                    <a:cubicBezTo>
                      <a:pt x="21476" y="19935"/>
                      <a:pt x="21469" y="20015"/>
                      <a:pt x="21383" y="20069"/>
                    </a:cubicBezTo>
                    <a:cubicBezTo>
                      <a:pt x="21126" y="20242"/>
                      <a:pt x="21133" y="20465"/>
                      <a:pt x="21083" y="20674"/>
                    </a:cubicBezTo>
                    <a:cubicBezTo>
                      <a:pt x="21040" y="20852"/>
                      <a:pt x="21026" y="21030"/>
                      <a:pt x="21004" y="21208"/>
                    </a:cubicBezTo>
                    <a:cubicBezTo>
                      <a:pt x="20997" y="21262"/>
                      <a:pt x="20997" y="21324"/>
                      <a:pt x="20883" y="21320"/>
                    </a:cubicBezTo>
                    <a:cubicBezTo>
                      <a:pt x="20733" y="21320"/>
                      <a:pt x="20768" y="21244"/>
                      <a:pt x="20776" y="21186"/>
                    </a:cubicBezTo>
                    <a:cubicBezTo>
                      <a:pt x="20819" y="20914"/>
                      <a:pt x="20869" y="20638"/>
                      <a:pt x="20926" y="20327"/>
                    </a:cubicBezTo>
                    <a:cubicBezTo>
                      <a:pt x="20468" y="20469"/>
                      <a:pt x="20232" y="20692"/>
                      <a:pt x="20004" y="20910"/>
                    </a:cubicBezTo>
                    <a:cubicBezTo>
                      <a:pt x="19832" y="21075"/>
                      <a:pt x="19696" y="21257"/>
                      <a:pt x="19532" y="21426"/>
                    </a:cubicBezTo>
                    <a:cubicBezTo>
                      <a:pt x="19439" y="21515"/>
                      <a:pt x="19303" y="21573"/>
                      <a:pt x="19117" y="21578"/>
                    </a:cubicBezTo>
                    <a:cubicBezTo>
                      <a:pt x="18324" y="21600"/>
                      <a:pt x="17538" y="21591"/>
                      <a:pt x="16766" y="21466"/>
                    </a:cubicBezTo>
                    <a:cubicBezTo>
                      <a:pt x="16673" y="21453"/>
                      <a:pt x="16566" y="21440"/>
                      <a:pt x="16544" y="21377"/>
                    </a:cubicBezTo>
                    <a:cubicBezTo>
                      <a:pt x="16523" y="21320"/>
                      <a:pt x="16609" y="21284"/>
                      <a:pt x="16694" y="21275"/>
                    </a:cubicBezTo>
                    <a:cubicBezTo>
                      <a:pt x="17037" y="21226"/>
                      <a:pt x="17288" y="21084"/>
                      <a:pt x="17566" y="20968"/>
                    </a:cubicBezTo>
                    <a:cubicBezTo>
                      <a:pt x="17666" y="20928"/>
                      <a:pt x="17738" y="20865"/>
                      <a:pt x="17881" y="20874"/>
                    </a:cubicBezTo>
                    <a:cubicBezTo>
                      <a:pt x="18002" y="21079"/>
                      <a:pt x="18317" y="21075"/>
                      <a:pt x="18574" y="21124"/>
                    </a:cubicBezTo>
                    <a:cubicBezTo>
                      <a:pt x="18310" y="21244"/>
                      <a:pt x="17988" y="21239"/>
                      <a:pt x="17652" y="21257"/>
                    </a:cubicBezTo>
                    <a:cubicBezTo>
                      <a:pt x="18460" y="21511"/>
                      <a:pt x="19718" y="20968"/>
                      <a:pt x="20061" y="20233"/>
                    </a:cubicBezTo>
                    <a:cubicBezTo>
                      <a:pt x="19918" y="20207"/>
                      <a:pt x="19782" y="20238"/>
                      <a:pt x="19639" y="20238"/>
                    </a:cubicBezTo>
                    <a:cubicBezTo>
                      <a:pt x="19296" y="20242"/>
                      <a:pt x="18946" y="20291"/>
                      <a:pt x="18631" y="20162"/>
                    </a:cubicBezTo>
                    <a:cubicBezTo>
                      <a:pt x="18438" y="19913"/>
                      <a:pt x="18646" y="19681"/>
                      <a:pt x="18731" y="19450"/>
                    </a:cubicBezTo>
                    <a:cubicBezTo>
                      <a:pt x="18760" y="19365"/>
                      <a:pt x="18782" y="19298"/>
                      <a:pt x="18653" y="19263"/>
                    </a:cubicBezTo>
                    <a:cubicBezTo>
                      <a:pt x="17852" y="19058"/>
                      <a:pt x="17688" y="18586"/>
                      <a:pt x="17402" y="18154"/>
                    </a:cubicBezTo>
                    <a:cubicBezTo>
                      <a:pt x="16723" y="17126"/>
                      <a:pt x="16130" y="16075"/>
                      <a:pt x="15408" y="15060"/>
                    </a:cubicBezTo>
                    <a:cubicBezTo>
                      <a:pt x="14586" y="13907"/>
                      <a:pt x="13814" y="12741"/>
                      <a:pt x="12878" y="11601"/>
                    </a:cubicBezTo>
                    <a:cubicBezTo>
                      <a:pt x="12692" y="11739"/>
                      <a:pt x="12577" y="11917"/>
                      <a:pt x="12449" y="12082"/>
                    </a:cubicBezTo>
                    <a:cubicBezTo>
                      <a:pt x="12177" y="12438"/>
                      <a:pt x="11913" y="12794"/>
                      <a:pt x="11663" y="13159"/>
                    </a:cubicBezTo>
                    <a:cubicBezTo>
                      <a:pt x="11563" y="13306"/>
                      <a:pt x="11405" y="13413"/>
                      <a:pt x="11191" y="13480"/>
                    </a:cubicBezTo>
                    <a:cubicBezTo>
                      <a:pt x="10855" y="13582"/>
                      <a:pt x="10698" y="13743"/>
                      <a:pt x="10905" y="13938"/>
                    </a:cubicBezTo>
                    <a:cubicBezTo>
                      <a:pt x="11312" y="14321"/>
                      <a:pt x="11248" y="14753"/>
                      <a:pt x="11291" y="15167"/>
                    </a:cubicBezTo>
                    <a:cubicBezTo>
                      <a:pt x="11362" y="15813"/>
                      <a:pt x="11591" y="16445"/>
                      <a:pt x="11691" y="17090"/>
                    </a:cubicBezTo>
                    <a:cubicBezTo>
                      <a:pt x="11705" y="17179"/>
                      <a:pt x="11727" y="17268"/>
                      <a:pt x="11741" y="17357"/>
                    </a:cubicBezTo>
                    <a:cubicBezTo>
                      <a:pt x="11784" y="17593"/>
                      <a:pt x="11863" y="17816"/>
                      <a:pt x="12127" y="18012"/>
                    </a:cubicBezTo>
                    <a:cubicBezTo>
                      <a:pt x="12313" y="18150"/>
                      <a:pt x="12363" y="18350"/>
                      <a:pt x="12363" y="18537"/>
                    </a:cubicBezTo>
                    <a:cubicBezTo>
                      <a:pt x="12363" y="18635"/>
                      <a:pt x="12370" y="18706"/>
                      <a:pt x="12577" y="18653"/>
                    </a:cubicBezTo>
                    <a:cubicBezTo>
                      <a:pt x="12763" y="18604"/>
                      <a:pt x="12742" y="18724"/>
                      <a:pt x="12813" y="18773"/>
                    </a:cubicBezTo>
                    <a:cubicBezTo>
                      <a:pt x="13185" y="19018"/>
                      <a:pt x="13242" y="19276"/>
                      <a:pt x="13049" y="19606"/>
                    </a:cubicBezTo>
                    <a:cubicBezTo>
                      <a:pt x="12870" y="19913"/>
                      <a:pt x="12863" y="20247"/>
                      <a:pt x="12878" y="20576"/>
                    </a:cubicBezTo>
                    <a:cubicBezTo>
                      <a:pt x="12878" y="20634"/>
                      <a:pt x="12878" y="20696"/>
                      <a:pt x="12870" y="20754"/>
                    </a:cubicBezTo>
                    <a:cubicBezTo>
                      <a:pt x="12870" y="20803"/>
                      <a:pt x="12842" y="20843"/>
                      <a:pt x="12749" y="20839"/>
                    </a:cubicBezTo>
                    <a:cubicBezTo>
                      <a:pt x="12642" y="20834"/>
                      <a:pt x="12649" y="20785"/>
                      <a:pt x="12649" y="20741"/>
                    </a:cubicBezTo>
                    <a:cubicBezTo>
                      <a:pt x="12663" y="20487"/>
                      <a:pt x="12685" y="20233"/>
                      <a:pt x="12706" y="19980"/>
                    </a:cubicBezTo>
                    <a:cubicBezTo>
                      <a:pt x="12713" y="19904"/>
                      <a:pt x="12778" y="19793"/>
                      <a:pt x="12599" y="19775"/>
                    </a:cubicBezTo>
                    <a:cubicBezTo>
                      <a:pt x="12456" y="19761"/>
                      <a:pt x="12292" y="19779"/>
                      <a:pt x="12156" y="19855"/>
                    </a:cubicBezTo>
                    <a:cubicBezTo>
                      <a:pt x="11713" y="20113"/>
                      <a:pt x="11470" y="20456"/>
                      <a:pt x="11155" y="20768"/>
                    </a:cubicBezTo>
                    <a:cubicBezTo>
                      <a:pt x="11005" y="20914"/>
                      <a:pt x="10798" y="21003"/>
                      <a:pt x="10555" y="21012"/>
                    </a:cubicBezTo>
                    <a:cubicBezTo>
                      <a:pt x="9933" y="21035"/>
                      <a:pt x="9311" y="21052"/>
                      <a:pt x="8703" y="20941"/>
                    </a:cubicBezTo>
                    <a:cubicBezTo>
                      <a:pt x="8582" y="20919"/>
                      <a:pt x="8403" y="20932"/>
                      <a:pt x="8382" y="20839"/>
                    </a:cubicBezTo>
                    <a:cubicBezTo>
                      <a:pt x="8360" y="20732"/>
                      <a:pt x="8539" y="20705"/>
                      <a:pt x="8675" y="20670"/>
                    </a:cubicBezTo>
                    <a:cubicBezTo>
                      <a:pt x="8732" y="20656"/>
                      <a:pt x="8789" y="20647"/>
                      <a:pt x="8846" y="20638"/>
                    </a:cubicBezTo>
                    <a:cubicBezTo>
                      <a:pt x="9175" y="20652"/>
                      <a:pt x="9490" y="20634"/>
                      <a:pt x="9761" y="20505"/>
                    </a:cubicBezTo>
                    <a:cubicBezTo>
                      <a:pt x="9854" y="20460"/>
                      <a:pt x="9969" y="20465"/>
                      <a:pt x="10026" y="20492"/>
                    </a:cubicBezTo>
                    <a:cubicBezTo>
                      <a:pt x="10154" y="20549"/>
                      <a:pt x="10240" y="20509"/>
                      <a:pt x="10347" y="20483"/>
                    </a:cubicBezTo>
                    <a:cubicBezTo>
                      <a:pt x="10712" y="20394"/>
                      <a:pt x="11219" y="19957"/>
                      <a:pt x="11377" y="19574"/>
                    </a:cubicBezTo>
                    <a:cubicBezTo>
                      <a:pt x="10983" y="19704"/>
                      <a:pt x="10576" y="19717"/>
                      <a:pt x="10154" y="19717"/>
                    </a:cubicBezTo>
                    <a:cubicBezTo>
                      <a:pt x="10026" y="19677"/>
                      <a:pt x="9940" y="19623"/>
                      <a:pt x="9911" y="19521"/>
                    </a:cubicBezTo>
                    <a:cubicBezTo>
                      <a:pt x="9804" y="19094"/>
                      <a:pt x="9640" y="18671"/>
                      <a:pt x="9454" y="18257"/>
                    </a:cubicBezTo>
                    <a:cubicBezTo>
                      <a:pt x="9168" y="17633"/>
                      <a:pt x="8889" y="17010"/>
                      <a:pt x="8675" y="16378"/>
                    </a:cubicBezTo>
                    <a:cubicBezTo>
                      <a:pt x="8382" y="15506"/>
                      <a:pt x="8074" y="14633"/>
                      <a:pt x="7867" y="13752"/>
                    </a:cubicBezTo>
                    <a:cubicBezTo>
                      <a:pt x="7824" y="13551"/>
                      <a:pt x="7903" y="13364"/>
                      <a:pt x="7996" y="13182"/>
                    </a:cubicBezTo>
                    <a:cubicBezTo>
                      <a:pt x="8332" y="12514"/>
                      <a:pt x="8368" y="11806"/>
                      <a:pt x="8718" y="11138"/>
                    </a:cubicBezTo>
                    <a:cubicBezTo>
                      <a:pt x="8946" y="10702"/>
                      <a:pt x="9147" y="10252"/>
                      <a:pt x="9432" y="9830"/>
                    </a:cubicBezTo>
                    <a:cubicBezTo>
                      <a:pt x="9633" y="9536"/>
                      <a:pt x="9926" y="9260"/>
                      <a:pt x="10226" y="8993"/>
                    </a:cubicBezTo>
                    <a:cubicBezTo>
                      <a:pt x="10383" y="8855"/>
                      <a:pt x="10390" y="8743"/>
                      <a:pt x="10283" y="8605"/>
                    </a:cubicBezTo>
                    <a:cubicBezTo>
                      <a:pt x="10204" y="8498"/>
                      <a:pt x="10140" y="8392"/>
                      <a:pt x="10054" y="8258"/>
                    </a:cubicBezTo>
                    <a:cubicBezTo>
                      <a:pt x="9983" y="8392"/>
                      <a:pt x="9919" y="8498"/>
                      <a:pt x="9868" y="8610"/>
                    </a:cubicBezTo>
                    <a:cubicBezTo>
                      <a:pt x="9840" y="8672"/>
                      <a:pt x="9804" y="8734"/>
                      <a:pt x="9690" y="8726"/>
                    </a:cubicBezTo>
                    <a:cubicBezTo>
                      <a:pt x="9604" y="8717"/>
                      <a:pt x="9583" y="8650"/>
                      <a:pt x="9568" y="8601"/>
                    </a:cubicBezTo>
                    <a:cubicBezTo>
                      <a:pt x="9447" y="8209"/>
                      <a:pt x="9325" y="7813"/>
                      <a:pt x="9204" y="7421"/>
                    </a:cubicBezTo>
                    <a:cubicBezTo>
                      <a:pt x="9104" y="7118"/>
                      <a:pt x="9011" y="6811"/>
                      <a:pt x="8889" y="6513"/>
                    </a:cubicBezTo>
                    <a:cubicBezTo>
                      <a:pt x="8846" y="6402"/>
                      <a:pt x="8761" y="6281"/>
                      <a:pt x="8496" y="6317"/>
                    </a:cubicBezTo>
                    <a:cubicBezTo>
                      <a:pt x="8332" y="6339"/>
                      <a:pt x="8310" y="6246"/>
                      <a:pt x="8267" y="6184"/>
                    </a:cubicBezTo>
                    <a:cubicBezTo>
                      <a:pt x="8103" y="5952"/>
                      <a:pt x="7939" y="5721"/>
                      <a:pt x="7717" y="5507"/>
                    </a:cubicBezTo>
                    <a:cubicBezTo>
                      <a:pt x="7617" y="5413"/>
                      <a:pt x="7531" y="5400"/>
                      <a:pt x="7410" y="5467"/>
                    </a:cubicBezTo>
                    <a:cubicBezTo>
                      <a:pt x="6738" y="5836"/>
                      <a:pt x="5944" y="5832"/>
                      <a:pt x="5115" y="5796"/>
                    </a:cubicBezTo>
                    <a:cubicBezTo>
                      <a:pt x="3886" y="5747"/>
                      <a:pt x="2649" y="5721"/>
                      <a:pt x="1420" y="5725"/>
                    </a:cubicBezTo>
                    <a:cubicBezTo>
                      <a:pt x="927" y="5729"/>
                      <a:pt x="913" y="5707"/>
                      <a:pt x="870" y="5391"/>
                    </a:cubicBezTo>
                    <a:cubicBezTo>
                      <a:pt x="848" y="5222"/>
                      <a:pt x="848" y="5048"/>
                      <a:pt x="841" y="4879"/>
                    </a:cubicBezTo>
                    <a:cubicBezTo>
                      <a:pt x="884" y="4683"/>
                      <a:pt x="848" y="4483"/>
                      <a:pt x="948" y="4296"/>
                    </a:cubicBezTo>
                    <a:cubicBezTo>
                      <a:pt x="1692" y="4394"/>
                      <a:pt x="2471" y="4376"/>
                      <a:pt x="3193" y="4545"/>
                    </a:cubicBezTo>
                    <a:cubicBezTo>
                      <a:pt x="3357" y="4585"/>
                      <a:pt x="3464" y="4532"/>
                      <a:pt x="3586" y="4483"/>
                    </a:cubicBezTo>
                    <a:cubicBezTo>
                      <a:pt x="3764" y="4412"/>
                      <a:pt x="3979" y="4385"/>
                      <a:pt x="4122" y="4474"/>
                    </a:cubicBezTo>
                    <a:cubicBezTo>
                      <a:pt x="4443" y="4683"/>
                      <a:pt x="4794" y="4625"/>
                      <a:pt x="5144" y="4559"/>
                    </a:cubicBezTo>
                    <a:cubicBezTo>
                      <a:pt x="5523" y="4487"/>
                      <a:pt x="5944" y="4496"/>
                      <a:pt x="6295" y="4354"/>
                    </a:cubicBezTo>
                    <a:cubicBezTo>
                      <a:pt x="6402" y="4309"/>
                      <a:pt x="6573" y="4296"/>
                      <a:pt x="6473" y="4185"/>
                    </a:cubicBezTo>
                    <a:cubicBezTo>
                      <a:pt x="6073" y="3748"/>
                      <a:pt x="6309" y="3281"/>
                      <a:pt x="6287" y="2827"/>
                    </a:cubicBezTo>
                    <a:cubicBezTo>
                      <a:pt x="6280" y="2725"/>
                      <a:pt x="6280" y="2702"/>
                      <a:pt x="6116" y="2671"/>
                    </a:cubicBezTo>
                    <a:cubicBezTo>
                      <a:pt x="5251" y="2511"/>
                      <a:pt x="4372" y="2377"/>
                      <a:pt x="3478" y="2284"/>
                    </a:cubicBezTo>
                    <a:cubicBezTo>
                      <a:pt x="3378" y="2275"/>
                      <a:pt x="3300" y="2248"/>
                      <a:pt x="3243" y="2195"/>
                    </a:cubicBezTo>
                    <a:cubicBezTo>
                      <a:pt x="3021" y="1990"/>
                      <a:pt x="2678" y="1856"/>
                      <a:pt x="2342" y="1767"/>
                    </a:cubicBezTo>
                    <a:cubicBezTo>
                      <a:pt x="1606" y="1576"/>
                      <a:pt x="984" y="1273"/>
                      <a:pt x="291" y="1037"/>
                    </a:cubicBezTo>
                    <a:cubicBezTo>
                      <a:pt x="-67" y="917"/>
                      <a:pt x="-81" y="828"/>
                      <a:pt x="176" y="623"/>
                    </a:cubicBezTo>
                    <a:cubicBezTo>
                      <a:pt x="255" y="561"/>
                      <a:pt x="341" y="499"/>
                      <a:pt x="426" y="436"/>
                    </a:cubicBezTo>
                    <a:cubicBezTo>
                      <a:pt x="548" y="472"/>
                      <a:pt x="655" y="481"/>
                      <a:pt x="741" y="387"/>
                    </a:cubicBezTo>
                    <a:cubicBezTo>
                      <a:pt x="863" y="272"/>
                      <a:pt x="984" y="147"/>
                      <a:pt x="1020" y="0"/>
                    </a:cubicBezTo>
                    <a:close/>
                    <a:moveTo>
                      <a:pt x="20325" y="19957"/>
                    </a:moveTo>
                    <a:cubicBezTo>
                      <a:pt x="20611" y="19744"/>
                      <a:pt x="20611" y="19744"/>
                      <a:pt x="20325" y="19637"/>
                    </a:cubicBezTo>
                    <a:cubicBezTo>
                      <a:pt x="20325" y="19730"/>
                      <a:pt x="20325" y="19824"/>
                      <a:pt x="20325" y="19957"/>
                    </a:cubicBezTo>
                    <a:close/>
                  </a:path>
                </a:pathLst>
              </a:custGeom>
              <a:solidFill>
                <a:srgbClr val="060708"/>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56" name="Shape">
                <a:extLst>
                  <a:ext uri="{FF2B5EF4-FFF2-40B4-BE49-F238E27FC236}">
                    <a16:creationId xmlns:a16="http://schemas.microsoft.com/office/drawing/2014/main" id="{DB71C564-E1CC-5B1B-570D-BC8A0222ECE2}"/>
                  </a:ext>
                </a:extLst>
              </p:cNvPr>
              <p:cNvSpPr/>
              <p:nvPr/>
            </p:nvSpPr>
            <p:spPr>
              <a:xfrm>
                <a:off x="10477442" y="2568212"/>
                <a:ext cx="421298" cy="523214"/>
              </a:xfrm>
              <a:custGeom>
                <a:avLst/>
                <a:gdLst/>
                <a:ahLst/>
                <a:cxnLst>
                  <a:cxn ang="0">
                    <a:pos x="wd2" y="hd2"/>
                  </a:cxn>
                  <a:cxn ang="5400000">
                    <a:pos x="wd2" y="hd2"/>
                  </a:cxn>
                  <a:cxn ang="10800000">
                    <a:pos x="wd2" y="hd2"/>
                  </a:cxn>
                  <a:cxn ang="16200000">
                    <a:pos x="wd2" y="hd2"/>
                  </a:cxn>
                </a:cxnLst>
                <a:rect l="0" t="0" r="r" b="b"/>
                <a:pathLst>
                  <a:path w="21075" h="21422" extrusionOk="0">
                    <a:moveTo>
                      <a:pt x="21020" y="9474"/>
                    </a:moveTo>
                    <a:cubicBezTo>
                      <a:pt x="20538" y="7014"/>
                      <a:pt x="19886" y="4578"/>
                      <a:pt x="18327" y="2397"/>
                    </a:cubicBezTo>
                    <a:cubicBezTo>
                      <a:pt x="17646" y="1446"/>
                      <a:pt x="16739" y="611"/>
                      <a:pt x="15350" y="379"/>
                    </a:cubicBezTo>
                    <a:cubicBezTo>
                      <a:pt x="12912" y="-39"/>
                      <a:pt x="10474" y="-178"/>
                      <a:pt x="8037" y="309"/>
                    </a:cubicBezTo>
                    <a:cubicBezTo>
                      <a:pt x="3303" y="1237"/>
                      <a:pt x="1602" y="3372"/>
                      <a:pt x="1545" y="7037"/>
                    </a:cubicBezTo>
                    <a:lnTo>
                      <a:pt x="1460" y="7455"/>
                    </a:lnTo>
                    <a:cubicBezTo>
                      <a:pt x="2084" y="8662"/>
                      <a:pt x="1092" y="9497"/>
                      <a:pt x="383" y="10378"/>
                    </a:cubicBezTo>
                    <a:cubicBezTo>
                      <a:pt x="-14" y="10866"/>
                      <a:pt x="-297" y="11376"/>
                      <a:pt x="553" y="11585"/>
                    </a:cubicBezTo>
                    <a:cubicBezTo>
                      <a:pt x="1517" y="11840"/>
                      <a:pt x="1716" y="12536"/>
                      <a:pt x="1687" y="13000"/>
                    </a:cubicBezTo>
                    <a:cubicBezTo>
                      <a:pt x="1631" y="13882"/>
                      <a:pt x="2311" y="14578"/>
                      <a:pt x="2283" y="15436"/>
                    </a:cubicBezTo>
                    <a:cubicBezTo>
                      <a:pt x="2254" y="16109"/>
                      <a:pt x="2736" y="16318"/>
                      <a:pt x="3473" y="16225"/>
                    </a:cubicBezTo>
                    <a:cubicBezTo>
                      <a:pt x="5798" y="15645"/>
                      <a:pt x="7612" y="14253"/>
                      <a:pt x="9908" y="13464"/>
                    </a:cubicBezTo>
                    <a:cubicBezTo>
                      <a:pt x="9766" y="14415"/>
                      <a:pt x="9086" y="14856"/>
                      <a:pt x="8321" y="15297"/>
                    </a:cubicBezTo>
                    <a:cubicBezTo>
                      <a:pt x="6761" y="16225"/>
                      <a:pt x="6790" y="16434"/>
                      <a:pt x="8122" y="17571"/>
                    </a:cubicBezTo>
                    <a:cubicBezTo>
                      <a:pt x="9483" y="18731"/>
                      <a:pt x="10928" y="19844"/>
                      <a:pt x="11580" y="21422"/>
                    </a:cubicBezTo>
                    <a:cubicBezTo>
                      <a:pt x="11665" y="21376"/>
                      <a:pt x="11751" y="21352"/>
                      <a:pt x="11807" y="21283"/>
                    </a:cubicBezTo>
                    <a:cubicBezTo>
                      <a:pt x="13026" y="19450"/>
                      <a:pt x="13281" y="17292"/>
                      <a:pt x="14670" y="15506"/>
                    </a:cubicBezTo>
                    <a:lnTo>
                      <a:pt x="15436" y="15019"/>
                    </a:lnTo>
                    <a:cubicBezTo>
                      <a:pt x="16059" y="15297"/>
                      <a:pt x="15889" y="14647"/>
                      <a:pt x="16144" y="14462"/>
                    </a:cubicBezTo>
                    <a:cubicBezTo>
                      <a:pt x="16428" y="14276"/>
                      <a:pt x="16626" y="13975"/>
                      <a:pt x="16768" y="13719"/>
                    </a:cubicBezTo>
                    <a:cubicBezTo>
                      <a:pt x="17335" y="12768"/>
                      <a:pt x="18299" y="12652"/>
                      <a:pt x="19348" y="13418"/>
                    </a:cubicBezTo>
                    <a:cubicBezTo>
                      <a:pt x="20453" y="12258"/>
                      <a:pt x="21303" y="10959"/>
                      <a:pt x="21020" y="9474"/>
                    </a:cubicBezTo>
                    <a:close/>
                  </a:path>
                </a:pathLst>
              </a:custGeom>
              <a:solidFill>
                <a:srgbClr val="F1CCA7"/>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57" name="Shape">
                <a:extLst>
                  <a:ext uri="{FF2B5EF4-FFF2-40B4-BE49-F238E27FC236}">
                    <a16:creationId xmlns:a16="http://schemas.microsoft.com/office/drawing/2014/main" id="{25B0360F-658C-346B-806C-F81370C1EF8E}"/>
                  </a:ext>
                </a:extLst>
              </p:cNvPr>
              <p:cNvSpPr/>
              <p:nvPr/>
            </p:nvSpPr>
            <p:spPr>
              <a:xfrm>
                <a:off x="10018442" y="3134879"/>
                <a:ext cx="129597" cy="313678"/>
              </a:xfrm>
              <a:custGeom>
                <a:avLst/>
                <a:gdLst/>
                <a:ahLst/>
                <a:cxnLst>
                  <a:cxn ang="0">
                    <a:pos x="wd2" y="hd2"/>
                  </a:cxn>
                  <a:cxn ang="5400000">
                    <a:pos x="wd2" y="hd2"/>
                  </a:cxn>
                  <a:cxn ang="10800000">
                    <a:pos x="wd2" y="hd2"/>
                  </a:cxn>
                  <a:cxn ang="16200000">
                    <a:pos x="wd2" y="hd2"/>
                  </a:cxn>
                </a:cxnLst>
                <a:rect l="0" t="0" r="r" b="b"/>
                <a:pathLst>
                  <a:path w="21385" h="21013" extrusionOk="0">
                    <a:moveTo>
                      <a:pt x="21385" y="15964"/>
                    </a:moveTo>
                    <a:cubicBezTo>
                      <a:pt x="20076" y="17597"/>
                      <a:pt x="20544" y="19305"/>
                      <a:pt x="19982" y="20937"/>
                    </a:cubicBezTo>
                    <a:cubicBezTo>
                      <a:pt x="15494" y="21317"/>
                      <a:pt x="12689" y="20216"/>
                      <a:pt x="11099" y="18850"/>
                    </a:cubicBezTo>
                    <a:cubicBezTo>
                      <a:pt x="7452" y="15813"/>
                      <a:pt x="3431" y="12814"/>
                      <a:pt x="4273" y="9207"/>
                    </a:cubicBezTo>
                    <a:cubicBezTo>
                      <a:pt x="4647" y="7461"/>
                      <a:pt x="2403" y="5905"/>
                      <a:pt x="1655" y="4234"/>
                    </a:cubicBezTo>
                    <a:cubicBezTo>
                      <a:pt x="1281" y="3361"/>
                      <a:pt x="907" y="2488"/>
                      <a:pt x="253" y="1615"/>
                    </a:cubicBezTo>
                    <a:cubicBezTo>
                      <a:pt x="-215" y="970"/>
                      <a:pt x="-121" y="400"/>
                      <a:pt x="1281" y="97"/>
                    </a:cubicBezTo>
                    <a:cubicBezTo>
                      <a:pt x="3058" y="-283"/>
                      <a:pt x="3245" y="552"/>
                      <a:pt x="4180" y="894"/>
                    </a:cubicBezTo>
                    <a:cubicBezTo>
                      <a:pt x="6518" y="1729"/>
                      <a:pt x="7640" y="2564"/>
                      <a:pt x="6424" y="3817"/>
                    </a:cubicBezTo>
                    <a:cubicBezTo>
                      <a:pt x="6331" y="3931"/>
                      <a:pt x="6331" y="4159"/>
                      <a:pt x="6424" y="4159"/>
                    </a:cubicBezTo>
                    <a:cubicBezTo>
                      <a:pt x="11847" y="4956"/>
                      <a:pt x="10352" y="7044"/>
                      <a:pt x="11100" y="8600"/>
                    </a:cubicBezTo>
                    <a:cubicBezTo>
                      <a:pt x="12035" y="10650"/>
                      <a:pt x="15120" y="12093"/>
                      <a:pt x="17832" y="13687"/>
                    </a:cubicBezTo>
                    <a:cubicBezTo>
                      <a:pt x="19234" y="14446"/>
                      <a:pt x="21104" y="15015"/>
                      <a:pt x="21385" y="15964"/>
                    </a:cubicBezTo>
                    <a:close/>
                  </a:path>
                </a:pathLst>
              </a:custGeom>
              <a:solidFill>
                <a:srgbClr val="F1CCA7"/>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59" name="Shape">
                <a:extLst>
                  <a:ext uri="{FF2B5EF4-FFF2-40B4-BE49-F238E27FC236}">
                    <a16:creationId xmlns:a16="http://schemas.microsoft.com/office/drawing/2014/main" id="{8E7ED5C8-C8B7-7270-4415-6BB864BC66CA}"/>
                  </a:ext>
                </a:extLst>
              </p:cNvPr>
              <p:cNvSpPr/>
              <p:nvPr/>
            </p:nvSpPr>
            <p:spPr>
              <a:xfrm>
                <a:off x="11469110" y="5395881"/>
                <a:ext cx="190968" cy="147459"/>
              </a:xfrm>
              <a:custGeom>
                <a:avLst/>
                <a:gdLst/>
                <a:ahLst/>
                <a:cxnLst>
                  <a:cxn ang="0">
                    <a:pos x="wd2" y="hd2"/>
                  </a:cxn>
                  <a:cxn ang="5400000">
                    <a:pos x="wd2" y="hd2"/>
                  </a:cxn>
                  <a:cxn ang="10800000">
                    <a:pos x="wd2" y="hd2"/>
                  </a:cxn>
                  <a:cxn ang="16200000">
                    <a:pos x="wd2" y="hd2"/>
                  </a:cxn>
                </a:cxnLst>
                <a:rect l="0" t="0" r="r" b="b"/>
                <a:pathLst>
                  <a:path w="21600" h="18550" extrusionOk="0">
                    <a:moveTo>
                      <a:pt x="8781" y="0"/>
                    </a:moveTo>
                    <a:cubicBezTo>
                      <a:pt x="11601" y="2067"/>
                      <a:pt x="14742" y="1283"/>
                      <a:pt x="17818" y="1212"/>
                    </a:cubicBezTo>
                    <a:cubicBezTo>
                      <a:pt x="19036" y="1141"/>
                      <a:pt x="20318" y="713"/>
                      <a:pt x="21600" y="1141"/>
                    </a:cubicBezTo>
                    <a:cubicBezTo>
                      <a:pt x="18459" y="12903"/>
                      <a:pt x="7243" y="21600"/>
                      <a:pt x="0" y="17537"/>
                    </a:cubicBezTo>
                    <a:cubicBezTo>
                      <a:pt x="3076" y="17251"/>
                      <a:pt x="5897" y="17251"/>
                      <a:pt x="8268" y="15398"/>
                    </a:cubicBezTo>
                    <a:cubicBezTo>
                      <a:pt x="5961" y="14614"/>
                      <a:pt x="3141" y="14685"/>
                      <a:pt x="2051" y="11406"/>
                    </a:cubicBezTo>
                    <a:cubicBezTo>
                      <a:pt x="4615" y="9481"/>
                      <a:pt x="6153" y="6844"/>
                      <a:pt x="6666" y="3422"/>
                    </a:cubicBezTo>
                    <a:cubicBezTo>
                      <a:pt x="6858" y="1996"/>
                      <a:pt x="7563" y="784"/>
                      <a:pt x="8781" y="0"/>
                    </a:cubicBezTo>
                    <a:close/>
                  </a:path>
                </a:pathLst>
              </a:custGeom>
              <a:solidFill>
                <a:srgbClr val="F1CCA7"/>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60" name="Shape">
                <a:extLst>
                  <a:ext uri="{FF2B5EF4-FFF2-40B4-BE49-F238E27FC236}">
                    <a16:creationId xmlns:a16="http://schemas.microsoft.com/office/drawing/2014/main" id="{D4839114-CC0B-4EE5-4646-617549518410}"/>
                  </a:ext>
                </a:extLst>
              </p:cNvPr>
              <p:cNvSpPr/>
              <p:nvPr/>
            </p:nvSpPr>
            <p:spPr>
              <a:xfrm>
                <a:off x="10772109" y="5322214"/>
                <a:ext cx="200600" cy="136168"/>
              </a:xfrm>
              <a:custGeom>
                <a:avLst/>
                <a:gdLst/>
                <a:ahLst/>
                <a:cxnLst>
                  <a:cxn ang="0">
                    <a:pos x="wd2" y="hd2"/>
                  </a:cxn>
                  <a:cxn ang="5400000">
                    <a:pos x="wd2" y="hd2"/>
                  </a:cxn>
                  <a:cxn ang="10800000">
                    <a:pos x="wd2" y="hd2"/>
                  </a:cxn>
                  <a:cxn ang="16200000">
                    <a:pos x="wd2" y="hd2"/>
                  </a:cxn>
                </a:cxnLst>
                <a:rect l="0" t="0" r="r" b="b"/>
                <a:pathLst>
                  <a:path w="21600" h="21360" extrusionOk="0">
                    <a:moveTo>
                      <a:pt x="11166" y="2845"/>
                    </a:moveTo>
                    <a:cubicBezTo>
                      <a:pt x="14705" y="2845"/>
                      <a:pt x="18244" y="2489"/>
                      <a:pt x="21600" y="0"/>
                    </a:cubicBezTo>
                    <a:cubicBezTo>
                      <a:pt x="20258" y="7556"/>
                      <a:pt x="15986" y="16267"/>
                      <a:pt x="12814" y="18133"/>
                    </a:cubicBezTo>
                    <a:cubicBezTo>
                      <a:pt x="11898" y="18667"/>
                      <a:pt x="11166" y="19467"/>
                      <a:pt x="10068" y="18311"/>
                    </a:cubicBezTo>
                    <a:cubicBezTo>
                      <a:pt x="9580" y="17778"/>
                      <a:pt x="8603" y="17689"/>
                      <a:pt x="7810" y="18578"/>
                    </a:cubicBezTo>
                    <a:cubicBezTo>
                      <a:pt x="5492" y="21245"/>
                      <a:pt x="2807" y="21600"/>
                      <a:pt x="0" y="21245"/>
                    </a:cubicBezTo>
                    <a:cubicBezTo>
                      <a:pt x="1892" y="18578"/>
                      <a:pt x="4515" y="18222"/>
                      <a:pt x="6834" y="17067"/>
                    </a:cubicBezTo>
                    <a:cubicBezTo>
                      <a:pt x="8909" y="16089"/>
                      <a:pt x="10007" y="14311"/>
                      <a:pt x="10312" y="11200"/>
                    </a:cubicBezTo>
                    <a:cubicBezTo>
                      <a:pt x="10556" y="8356"/>
                      <a:pt x="10922" y="5600"/>
                      <a:pt x="11166" y="2845"/>
                    </a:cubicBezTo>
                    <a:close/>
                  </a:path>
                </a:pathLst>
              </a:custGeom>
              <a:solidFill>
                <a:srgbClr val="F1CCA7"/>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61" name="Shape">
                <a:extLst>
                  <a:ext uri="{FF2B5EF4-FFF2-40B4-BE49-F238E27FC236}">
                    <a16:creationId xmlns:a16="http://schemas.microsoft.com/office/drawing/2014/main" id="{EAB8ABF6-1461-A669-3E33-AF9893B8876B}"/>
                  </a:ext>
                </a:extLst>
              </p:cNvPr>
              <p:cNvSpPr/>
              <p:nvPr/>
            </p:nvSpPr>
            <p:spPr>
              <a:xfrm>
                <a:off x="10012775" y="2551211"/>
                <a:ext cx="137517" cy="335572"/>
              </a:xfrm>
              <a:custGeom>
                <a:avLst/>
                <a:gdLst/>
                <a:ahLst/>
                <a:cxnLst>
                  <a:cxn ang="0">
                    <a:pos x="wd2" y="hd2"/>
                  </a:cxn>
                  <a:cxn ang="5400000">
                    <a:pos x="wd2" y="hd2"/>
                  </a:cxn>
                  <a:cxn ang="10800000">
                    <a:pos x="wd2" y="hd2"/>
                  </a:cxn>
                  <a:cxn ang="16200000">
                    <a:pos x="wd2" y="hd2"/>
                  </a:cxn>
                </a:cxnLst>
                <a:rect l="0" t="0" r="r" b="b"/>
                <a:pathLst>
                  <a:path w="21136" h="21283" extrusionOk="0">
                    <a:moveTo>
                      <a:pt x="20526" y="16876"/>
                    </a:moveTo>
                    <a:cubicBezTo>
                      <a:pt x="18959" y="15258"/>
                      <a:pt x="13820" y="15294"/>
                      <a:pt x="12078" y="13749"/>
                    </a:cubicBezTo>
                    <a:cubicBezTo>
                      <a:pt x="9465" y="11449"/>
                      <a:pt x="6852" y="9184"/>
                      <a:pt x="7200" y="6561"/>
                    </a:cubicBezTo>
                    <a:cubicBezTo>
                      <a:pt x="7200" y="5554"/>
                      <a:pt x="7200" y="4548"/>
                      <a:pt x="7287" y="3578"/>
                    </a:cubicBezTo>
                    <a:cubicBezTo>
                      <a:pt x="8333" y="3075"/>
                      <a:pt x="8158" y="2428"/>
                      <a:pt x="8071" y="1853"/>
                    </a:cubicBezTo>
                    <a:cubicBezTo>
                      <a:pt x="7984" y="1206"/>
                      <a:pt x="9290" y="199"/>
                      <a:pt x="6939" y="20"/>
                    </a:cubicBezTo>
                    <a:cubicBezTo>
                      <a:pt x="4501" y="-160"/>
                      <a:pt x="4762" y="954"/>
                      <a:pt x="4413" y="1565"/>
                    </a:cubicBezTo>
                    <a:cubicBezTo>
                      <a:pt x="3542" y="3362"/>
                      <a:pt x="2846" y="5195"/>
                      <a:pt x="1888" y="7028"/>
                    </a:cubicBezTo>
                    <a:cubicBezTo>
                      <a:pt x="494" y="9759"/>
                      <a:pt x="-464" y="12527"/>
                      <a:pt x="233" y="15330"/>
                    </a:cubicBezTo>
                    <a:cubicBezTo>
                      <a:pt x="843" y="17666"/>
                      <a:pt x="2062" y="18205"/>
                      <a:pt x="7723" y="18277"/>
                    </a:cubicBezTo>
                    <a:cubicBezTo>
                      <a:pt x="8333" y="18421"/>
                      <a:pt x="8943" y="18601"/>
                      <a:pt x="9552" y="18744"/>
                    </a:cubicBezTo>
                    <a:cubicBezTo>
                      <a:pt x="10162" y="19823"/>
                      <a:pt x="12949" y="20182"/>
                      <a:pt x="13994" y="21081"/>
                    </a:cubicBezTo>
                    <a:cubicBezTo>
                      <a:pt x="15475" y="21368"/>
                      <a:pt x="16782" y="21440"/>
                      <a:pt x="17827" y="20685"/>
                    </a:cubicBezTo>
                    <a:cubicBezTo>
                      <a:pt x="19220" y="19679"/>
                      <a:pt x="20701" y="18673"/>
                      <a:pt x="21136" y="17451"/>
                    </a:cubicBezTo>
                    <a:cubicBezTo>
                      <a:pt x="21048" y="17307"/>
                      <a:pt x="20787" y="17091"/>
                      <a:pt x="20526" y="16876"/>
                    </a:cubicBezTo>
                    <a:close/>
                  </a:path>
                </a:pathLst>
              </a:custGeom>
              <a:solidFill>
                <a:srgbClr val="F1CCA7"/>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62" name="Shape">
                <a:extLst>
                  <a:ext uri="{FF2B5EF4-FFF2-40B4-BE49-F238E27FC236}">
                    <a16:creationId xmlns:a16="http://schemas.microsoft.com/office/drawing/2014/main" id="{951AAAD0-D87D-1202-72A5-384F3DCB2550}"/>
                  </a:ext>
                </a:extLst>
              </p:cNvPr>
              <p:cNvSpPr/>
              <p:nvPr/>
            </p:nvSpPr>
            <p:spPr>
              <a:xfrm>
                <a:off x="10551109" y="2964878"/>
                <a:ext cx="9635" cy="3866"/>
              </a:xfrm>
              <a:custGeom>
                <a:avLst/>
                <a:gdLst/>
                <a:ahLst/>
                <a:cxnLst>
                  <a:cxn ang="0">
                    <a:pos x="wd2" y="hd2"/>
                  </a:cxn>
                  <a:cxn ang="5400000">
                    <a:pos x="wd2" y="hd2"/>
                  </a:cxn>
                  <a:cxn ang="10800000">
                    <a:pos x="wd2" y="hd2"/>
                  </a:cxn>
                  <a:cxn ang="16200000">
                    <a:pos x="wd2" y="hd2"/>
                  </a:cxn>
                </a:cxnLst>
                <a:rect l="0" t="0" r="r" b="b"/>
                <a:pathLst>
                  <a:path w="21600" h="16372" extrusionOk="0">
                    <a:moveTo>
                      <a:pt x="0" y="4371"/>
                    </a:moveTo>
                    <a:cubicBezTo>
                      <a:pt x="8896" y="-5228"/>
                      <a:pt x="15248" y="1968"/>
                      <a:pt x="21600" y="16372"/>
                    </a:cubicBezTo>
                    <a:cubicBezTo>
                      <a:pt x="13976" y="11567"/>
                      <a:pt x="7624" y="6762"/>
                      <a:pt x="0" y="4371"/>
                    </a:cubicBezTo>
                    <a:close/>
                  </a:path>
                </a:pathLst>
              </a:custGeom>
              <a:solidFill>
                <a:srgbClr val="F1CCA7"/>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63" name="Line">
                <a:extLst>
                  <a:ext uri="{FF2B5EF4-FFF2-40B4-BE49-F238E27FC236}">
                    <a16:creationId xmlns:a16="http://schemas.microsoft.com/office/drawing/2014/main" id="{E7954DEC-2AA4-F3F4-DAE8-CA41F3449D7B}"/>
                  </a:ext>
                </a:extLst>
              </p:cNvPr>
              <p:cNvSpPr/>
              <p:nvPr/>
            </p:nvSpPr>
            <p:spPr>
              <a:xfrm>
                <a:off x="11684443" y="5327881"/>
                <a:ext cx="0" cy="40801"/>
              </a:xfrm>
              <a:prstGeom prst="line">
                <a:avLst/>
              </a:prstGeom>
              <a:solidFill>
                <a:srgbClr val="F1CCA7"/>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64" name="Shape">
                <a:extLst>
                  <a:ext uri="{FF2B5EF4-FFF2-40B4-BE49-F238E27FC236}">
                    <a16:creationId xmlns:a16="http://schemas.microsoft.com/office/drawing/2014/main" id="{3685D5BC-A51D-2D32-9F0A-08FBAED89709}"/>
                  </a:ext>
                </a:extLst>
              </p:cNvPr>
              <p:cNvSpPr/>
              <p:nvPr/>
            </p:nvSpPr>
            <p:spPr>
              <a:xfrm>
                <a:off x="10534109" y="2562545"/>
                <a:ext cx="413670" cy="401973"/>
              </a:xfrm>
              <a:custGeom>
                <a:avLst/>
                <a:gdLst/>
                <a:ahLst/>
                <a:cxnLst>
                  <a:cxn ang="0">
                    <a:pos x="wd2" y="hd2"/>
                  </a:cxn>
                  <a:cxn ang="5400000">
                    <a:pos x="wd2" y="hd2"/>
                  </a:cxn>
                  <a:cxn ang="10800000">
                    <a:pos x="wd2" y="hd2"/>
                  </a:cxn>
                  <a:cxn ang="16200000">
                    <a:pos x="wd2" y="hd2"/>
                  </a:cxn>
                </a:cxnLst>
                <a:rect l="0" t="0" r="r" b="b"/>
                <a:pathLst>
                  <a:path w="21600" h="21340" extrusionOk="0">
                    <a:moveTo>
                      <a:pt x="7486" y="20708"/>
                    </a:moveTo>
                    <a:cubicBezTo>
                      <a:pt x="7486" y="20708"/>
                      <a:pt x="10563" y="18121"/>
                      <a:pt x="11125" y="14782"/>
                    </a:cubicBezTo>
                    <a:cubicBezTo>
                      <a:pt x="11125" y="14782"/>
                      <a:pt x="11836" y="10540"/>
                      <a:pt x="11125" y="10299"/>
                    </a:cubicBezTo>
                    <a:cubicBezTo>
                      <a:pt x="10415" y="10089"/>
                      <a:pt x="9261" y="9848"/>
                      <a:pt x="8255" y="10690"/>
                    </a:cubicBezTo>
                    <a:cubicBezTo>
                      <a:pt x="8255" y="10690"/>
                      <a:pt x="7279" y="9908"/>
                      <a:pt x="6154" y="9728"/>
                    </a:cubicBezTo>
                    <a:cubicBezTo>
                      <a:pt x="5060" y="9547"/>
                      <a:pt x="4172" y="7772"/>
                      <a:pt x="4438" y="7201"/>
                    </a:cubicBezTo>
                    <a:cubicBezTo>
                      <a:pt x="4705" y="6629"/>
                      <a:pt x="5415" y="5516"/>
                      <a:pt x="5000" y="5005"/>
                    </a:cubicBezTo>
                    <a:cubicBezTo>
                      <a:pt x="4557" y="4493"/>
                      <a:pt x="1746" y="3651"/>
                      <a:pt x="0" y="4222"/>
                    </a:cubicBezTo>
                    <a:cubicBezTo>
                      <a:pt x="0" y="4222"/>
                      <a:pt x="592" y="2026"/>
                      <a:pt x="4142" y="913"/>
                    </a:cubicBezTo>
                    <a:cubicBezTo>
                      <a:pt x="7663" y="-200"/>
                      <a:pt x="12250" y="-200"/>
                      <a:pt x="13818" y="402"/>
                    </a:cubicBezTo>
                    <a:cubicBezTo>
                      <a:pt x="15416" y="1003"/>
                      <a:pt x="17842" y="4252"/>
                      <a:pt x="18730" y="7501"/>
                    </a:cubicBezTo>
                    <a:cubicBezTo>
                      <a:pt x="19617" y="10750"/>
                      <a:pt x="18907" y="16226"/>
                      <a:pt x="21600" y="19264"/>
                    </a:cubicBezTo>
                    <a:cubicBezTo>
                      <a:pt x="21600" y="19264"/>
                      <a:pt x="19174" y="18542"/>
                      <a:pt x="18197" y="18362"/>
                    </a:cubicBezTo>
                    <a:cubicBezTo>
                      <a:pt x="17221" y="18181"/>
                      <a:pt x="15446" y="17971"/>
                      <a:pt x="15179" y="18873"/>
                    </a:cubicBezTo>
                    <a:cubicBezTo>
                      <a:pt x="14913" y="19776"/>
                      <a:pt x="15179" y="21069"/>
                      <a:pt x="15830" y="21340"/>
                    </a:cubicBezTo>
                    <a:cubicBezTo>
                      <a:pt x="15830" y="21340"/>
                      <a:pt x="13966" y="20558"/>
                      <a:pt x="13493" y="19144"/>
                    </a:cubicBezTo>
                    <a:cubicBezTo>
                      <a:pt x="13019" y="17730"/>
                      <a:pt x="12901" y="16527"/>
                      <a:pt x="12901" y="16527"/>
                    </a:cubicBezTo>
                    <a:cubicBezTo>
                      <a:pt x="12901" y="16527"/>
                      <a:pt x="12339" y="18813"/>
                      <a:pt x="10859" y="20106"/>
                    </a:cubicBezTo>
                    <a:cubicBezTo>
                      <a:pt x="9380" y="21400"/>
                      <a:pt x="10859" y="19114"/>
                      <a:pt x="10859" y="19114"/>
                    </a:cubicBezTo>
                    <a:cubicBezTo>
                      <a:pt x="10859" y="19114"/>
                      <a:pt x="9261" y="20588"/>
                      <a:pt x="7486" y="20708"/>
                    </a:cubicBezTo>
                    <a:close/>
                  </a:path>
                </a:pathLst>
              </a:custGeom>
              <a:solidFill>
                <a:srgbClr val="C19763"/>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grpSp>
        <p:grpSp>
          <p:nvGrpSpPr>
            <p:cNvPr id="39" name="Group 38">
              <a:extLst>
                <a:ext uri="{FF2B5EF4-FFF2-40B4-BE49-F238E27FC236}">
                  <a16:creationId xmlns:a16="http://schemas.microsoft.com/office/drawing/2014/main" id="{BD6367B0-40F7-DFA4-9A89-BD11F77CE432}"/>
                </a:ext>
              </a:extLst>
            </p:cNvPr>
            <p:cNvGrpSpPr/>
            <p:nvPr/>
          </p:nvGrpSpPr>
          <p:grpSpPr>
            <a:xfrm>
              <a:off x="3455209" y="4525782"/>
              <a:ext cx="1922377" cy="2752910"/>
              <a:chOff x="419100" y="2885545"/>
              <a:chExt cx="1878847" cy="2690578"/>
            </a:xfrm>
          </p:grpSpPr>
          <p:sp>
            <p:nvSpPr>
              <p:cNvPr id="47" name="Shape">
                <a:extLst>
                  <a:ext uri="{FF2B5EF4-FFF2-40B4-BE49-F238E27FC236}">
                    <a16:creationId xmlns:a16="http://schemas.microsoft.com/office/drawing/2014/main" id="{A173D3B5-1EE4-DC3F-3733-C04CBCB22404}"/>
                  </a:ext>
                </a:extLst>
              </p:cNvPr>
              <p:cNvSpPr/>
              <p:nvPr/>
            </p:nvSpPr>
            <p:spPr>
              <a:xfrm>
                <a:off x="1603434" y="3191545"/>
                <a:ext cx="185301" cy="393267"/>
              </a:xfrm>
              <a:custGeom>
                <a:avLst/>
                <a:gdLst/>
                <a:ahLst/>
                <a:cxnLst>
                  <a:cxn ang="0">
                    <a:pos x="wd2" y="hd2"/>
                  </a:cxn>
                  <a:cxn ang="5400000">
                    <a:pos x="wd2" y="hd2"/>
                  </a:cxn>
                  <a:cxn ang="10800000">
                    <a:pos x="wd2" y="hd2"/>
                  </a:cxn>
                  <a:cxn ang="16200000">
                    <a:pos x="wd2" y="hd2"/>
                  </a:cxn>
                </a:cxnLst>
                <a:rect l="0" t="0" r="r" b="b"/>
                <a:pathLst>
                  <a:path w="21600" h="21600" extrusionOk="0">
                    <a:moveTo>
                      <a:pt x="18363" y="1681"/>
                    </a:moveTo>
                    <a:lnTo>
                      <a:pt x="18429" y="8497"/>
                    </a:lnTo>
                    <a:lnTo>
                      <a:pt x="21600" y="14753"/>
                    </a:lnTo>
                    <a:lnTo>
                      <a:pt x="11031" y="21600"/>
                    </a:lnTo>
                    <a:lnTo>
                      <a:pt x="0" y="2770"/>
                    </a:lnTo>
                    <a:lnTo>
                      <a:pt x="6209" y="0"/>
                    </a:lnTo>
                    <a:close/>
                  </a:path>
                </a:pathLst>
              </a:custGeom>
              <a:solidFill>
                <a:srgbClr val="F4F5F5"/>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48" name="Shape">
                <a:extLst>
                  <a:ext uri="{FF2B5EF4-FFF2-40B4-BE49-F238E27FC236}">
                    <a16:creationId xmlns:a16="http://schemas.microsoft.com/office/drawing/2014/main" id="{2CC9E99E-1CDD-44F1-C608-EC71DA131E40}"/>
                  </a:ext>
                </a:extLst>
              </p:cNvPr>
              <p:cNvSpPr/>
              <p:nvPr/>
            </p:nvSpPr>
            <p:spPr>
              <a:xfrm>
                <a:off x="2158769" y="3656212"/>
                <a:ext cx="74234" cy="188332"/>
              </a:xfrm>
              <a:custGeom>
                <a:avLst/>
                <a:gdLst/>
                <a:ahLst/>
                <a:cxnLst>
                  <a:cxn ang="0">
                    <a:pos x="wd2" y="hd2"/>
                  </a:cxn>
                  <a:cxn ang="5400000">
                    <a:pos x="wd2" y="hd2"/>
                  </a:cxn>
                  <a:cxn ang="10800000">
                    <a:pos x="wd2" y="hd2"/>
                  </a:cxn>
                  <a:cxn ang="16200000">
                    <a:pos x="wd2" y="hd2"/>
                  </a:cxn>
                </a:cxnLst>
                <a:rect l="0" t="0" r="r" b="b"/>
                <a:pathLst>
                  <a:path w="21600" h="21176" extrusionOk="0">
                    <a:moveTo>
                      <a:pt x="19456" y="9557"/>
                    </a:moveTo>
                    <a:cubicBezTo>
                      <a:pt x="19456" y="9557"/>
                      <a:pt x="19456" y="18669"/>
                      <a:pt x="17808" y="20134"/>
                    </a:cubicBezTo>
                    <a:cubicBezTo>
                      <a:pt x="16159" y="21600"/>
                      <a:pt x="2638" y="21090"/>
                      <a:pt x="2638" y="21090"/>
                    </a:cubicBezTo>
                    <a:lnTo>
                      <a:pt x="0" y="4906"/>
                    </a:lnTo>
                    <a:lnTo>
                      <a:pt x="3298" y="0"/>
                    </a:lnTo>
                    <a:lnTo>
                      <a:pt x="21600" y="4205"/>
                    </a:lnTo>
                    <a:lnTo>
                      <a:pt x="19456" y="9557"/>
                    </a:lnTo>
                    <a:close/>
                  </a:path>
                </a:pathLst>
              </a:custGeom>
              <a:solidFill>
                <a:srgbClr val="F4F5F5"/>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49" name="Shape">
                <a:extLst>
                  <a:ext uri="{FF2B5EF4-FFF2-40B4-BE49-F238E27FC236}">
                    <a16:creationId xmlns:a16="http://schemas.microsoft.com/office/drawing/2014/main" id="{9301BD03-D016-E305-29D9-776F7FB1A9CD}"/>
                  </a:ext>
                </a:extLst>
              </p:cNvPr>
              <p:cNvSpPr/>
              <p:nvPr/>
            </p:nvSpPr>
            <p:spPr>
              <a:xfrm>
                <a:off x="1745102" y="3344546"/>
                <a:ext cx="80476" cy="941966"/>
              </a:xfrm>
              <a:custGeom>
                <a:avLst/>
                <a:gdLst/>
                <a:ahLst/>
                <a:cxnLst>
                  <a:cxn ang="0">
                    <a:pos x="wd2" y="hd2"/>
                  </a:cxn>
                  <a:cxn ang="5400000">
                    <a:pos x="wd2" y="hd2"/>
                  </a:cxn>
                  <a:cxn ang="10800000">
                    <a:pos x="wd2" y="hd2"/>
                  </a:cxn>
                  <a:cxn ang="16200000">
                    <a:pos x="wd2" y="hd2"/>
                  </a:cxn>
                </a:cxnLst>
                <a:rect l="0" t="0" r="r" b="b"/>
                <a:pathLst>
                  <a:path w="21451" h="21423" extrusionOk="0">
                    <a:moveTo>
                      <a:pt x="3474" y="0"/>
                    </a:moveTo>
                    <a:cubicBezTo>
                      <a:pt x="3474" y="0"/>
                      <a:pt x="6797" y="193"/>
                      <a:pt x="9214" y="451"/>
                    </a:cubicBezTo>
                    <a:cubicBezTo>
                      <a:pt x="11631" y="709"/>
                      <a:pt x="9214" y="1431"/>
                      <a:pt x="9214" y="1431"/>
                    </a:cubicBezTo>
                    <a:cubicBezTo>
                      <a:pt x="9214" y="1431"/>
                      <a:pt x="16615" y="2011"/>
                      <a:pt x="17975" y="2848"/>
                    </a:cubicBezTo>
                    <a:cubicBezTo>
                      <a:pt x="19334" y="3686"/>
                      <a:pt x="21298" y="21239"/>
                      <a:pt x="21449" y="21420"/>
                    </a:cubicBezTo>
                    <a:cubicBezTo>
                      <a:pt x="21600" y="21600"/>
                      <a:pt x="14652" y="15169"/>
                      <a:pt x="10875" y="12024"/>
                    </a:cubicBezTo>
                    <a:cubicBezTo>
                      <a:pt x="7099" y="8867"/>
                      <a:pt x="1813" y="1907"/>
                      <a:pt x="3323" y="1456"/>
                    </a:cubicBezTo>
                    <a:cubicBezTo>
                      <a:pt x="3323" y="1456"/>
                      <a:pt x="0" y="928"/>
                      <a:pt x="0" y="735"/>
                    </a:cubicBezTo>
                    <a:cubicBezTo>
                      <a:pt x="0" y="541"/>
                      <a:pt x="3474" y="0"/>
                      <a:pt x="3474" y="0"/>
                    </a:cubicBezTo>
                    <a:close/>
                  </a:path>
                </a:pathLst>
              </a:custGeom>
              <a:solidFill>
                <a:srgbClr val="2AB9E7"/>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50" name="Line">
                <a:extLst>
                  <a:ext uri="{FF2B5EF4-FFF2-40B4-BE49-F238E27FC236}">
                    <a16:creationId xmlns:a16="http://schemas.microsoft.com/office/drawing/2014/main" id="{F47F931B-E4FC-DDE6-2DD2-69FEF7E7B219}"/>
                  </a:ext>
                </a:extLst>
              </p:cNvPr>
              <p:cNvSpPr/>
              <p:nvPr/>
            </p:nvSpPr>
            <p:spPr>
              <a:xfrm>
                <a:off x="419100" y="3225545"/>
                <a:ext cx="1775523" cy="2350578"/>
              </a:xfrm>
              <a:custGeom>
                <a:avLst/>
                <a:gdLst/>
                <a:ahLst/>
                <a:cxnLst>
                  <a:cxn ang="0">
                    <a:pos x="wd2" y="hd2"/>
                  </a:cxn>
                  <a:cxn ang="5400000">
                    <a:pos x="wd2" y="hd2"/>
                  </a:cxn>
                  <a:cxn ang="10800000">
                    <a:pos x="wd2" y="hd2"/>
                  </a:cxn>
                  <a:cxn ang="16200000">
                    <a:pos x="wd2" y="hd2"/>
                  </a:cxn>
                </a:cxnLst>
                <a:rect l="0" t="0" r="r" b="b"/>
                <a:pathLst>
                  <a:path w="21533" h="21543" extrusionOk="0">
                    <a:moveTo>
                      <a:pt x="16006" y="1618"/>
                    </a:moveTo>
                    <a:cubicBezTo>
                      <a:pt x="15937" y="1426"/>
                      <a:pt x="15772" y="1265"/>
                      <a:pt x="15717" y="1067"/>
                    </a:cubicBezTo>
                    <a:cubicBezTo>
                      <a:pt x="15580" y="730"/>
                      <a:pt x="15243" y="506"/>
                      <a:pt x="14913" y="283"/>
                    </a:cubicBezTo>
                    <a:cubicBezTo>
                      <a:pt x="14865" y="252"/>
                      <a:pt x="14790" y="236"/>
                      <a:pt x="14769" y="179"/>
                    </a:cubicBezTo>
                    <a:cubicBezTo>
                      <a:pt x="14645" y="132"/>
                      <a:pt x="14522" y="96"/>
                      <a:pt x="14405" y="44"/>
                    </a:cubicBezTo>
                    <a:cubicBezTo>
                      <a:pt x="14281" y="-13"/>
                      <a:pt x="14171" y="-13"/>
                      <a:pt x="14054" y="34"/>
                    </a:cubicBezTo>
                    <a:cubicBezTo>
                      <a:pt x="13931" y="210"/>
                      <a:pt x="13772" y="325"/>
                      <a:pt x="13504" y="397"/>
                    </a:cubicBezTo>
                    <a:cubicBezTo>
                      <a:pt x="13181" y="486"/>
                      <a:pt x="12865" y="636"/>
                      <a:pt x="12597" y="802"/>
                    </a:cubicBezTo>
                    <a:cubicBezTo>
                      <a:pt x="12247" y="1015"/>
                      <a:pt x="11924" y="1249"/>
                      <a:pt x="11704" y="1561"/>
                    </a:cubicBezTo>
                    <a:cubicBezTo>
                      <a:pt x="11498" y="1857"/>
                      <a:pt x="11237" y="2132"/>
                      <a:pt x="11072" y="2449"/>
                    </a:cubicBezTo>
                    <a:cubicBezTo>
                      <a:pt x="10941" y="2708"/>
                      <a:pt x="10865" y="2979"/>
                      <a:pt x="10804" y="3254"/>
                    </a:cubicBezTo>
                    <a:cubicBezTo>
                      <a:pt x="10769" y="3410"/>
                      <a:pt x="10673" y="3555"/>
                      <a:pt x="10618" y="3711"/>
                    </a:cubicBezTo>
                    <a:cubicBezTo>
                      <a:pt x="10529" y="3960"/>
                      <a:pt x="10391" y="4194"/>
                      <a:pt x="10233" y="4417"/>
                    </a:cubicBezTo>
                    <a:cubicBezTo>
                      <a:pt x="10096" y="4609"/>
                      <a:pt x="10013" y="4817"/>
                      <a:pt x="9855" y="5004"/>
                    </a:cubicBezTo>
                    <a:cubicBezTo>
                      <a:pt x="9807" y="5066"/>
                      <a:pt x="9766" y="5129"/>
                      <a:pt x="9745" y="5201"/>
                    </a:cubicBezTo>
                    <a:cubicBezTo>
                      <a:pt x="9704" y="5316"/>
                      <a:pt x="9649" y="5430"/>
                      <a:pt x="9512" y="5503"/>
                    </a:cubicBezTo>
                    <a:cubicBezTo>
                      <a:pt x="9463" y="5529"/>
                      <a:pt x="9429" y="5565"/>
                      <a:pt x="9402" y="5601"/>
                    </a:cubicBezTo>
                    <a:cubicBezTo>
                      <a:pt x="9079" y="6069"/>
                      <a:pt x="8570" y="6437"/>
                      <a:pt x="8158" y="6853"/>
                    </a:cubicBezTo>
                    <a:cubicBezTo>
                      <a:pt x="7780" y="7237"/>
                      <a:pt x="7422" y="7632"/>
                      <a:pt x="7058" y="8027"/>
                    </a:cubicBezTo>
                    <a:cubicBezTo>
                      <a:pt x="6859" y="8240"/>
                      <a:pt x="6673" y="8453"/>
                      <a:pt x="6529" y="8686"/>
                    </a:cubicBezTo>
                    <a:cubicBezTo>
                      <a:pt x="6474" y="8769"/>
                      <a:pt x="6467" y="8826"/>
                      <a:pt x="6577" y="8878"/>
                    </a:cubicBezTo>
                    <a:cubicBezTo>
                      <a:pt x="6852" y="9003"/>
                      <a:pt x="6914" y="9164"/>
                      <a:pt x="6879" y="9413"/>
                    </a:cubicBezTo>
                    <a:cubicBezTo>
                      <a:pt x="6804" y="9953"/>
                      <a:pt x="6996" y="10468"/>
                      <a:pt x="7319" y="10951"/>
                    </a:cubicBezTo>
                    <a:cubicBezTo>
                      <a:pt x="7415" y="11096"/>
                      <a:pt x="7512" y="11241"/>
                      <a:pt x="7629" y="11377"/>
                    </a:cubicBezTo>
                    <a:cubicBezTo>
                      <a:pt x="7704" y="11470"/>
                      <a:pt x="7704" y="11595"/>
                      <a:pt x="7704" y="11704"/>
                    </a:cubicBezTo>
                    <a:cubicBezTo>
                      <a:pt x="7725" y="12275"/>
                      <a:pt x="7725" y="12851"/>
                      <a:pt x="7787" y="13423"/>
                    </a:cubicBezTo>
                    <a:cubicBezTo>
                      <a:pt x="7828" y="13766"/>
                      <a:pt x="7897" y="14108"/>
                      <a:pt x="7862" y="14451"/>
                    </a:cubicBezTo>
                    <a:cubicBezTo>
                      <a:pt x="7855" y="14560"/>
                      <a:pt x="7855" y="14659"/>
                      <a:pt x="7697" y="14732"/>
                    </a:cubicBezTo>
                    <a:cubicBezTo>
                      <a:pt x="7594" y="14778"/>
                      <a:pt x="7512" y="14872"/>
                      <a:pt x="7457" y="14939"/>
                    </a:cubicBezTo>
                    <a:cubicBezTo>
                      <a:pt x="7326" y="15095"/>
                      <a:pt x="7120" y="15121"/>
                      <a:pt x="6941" y="15168"/>
                    </a:cubicBezTo>
                    <a:cubicBezTo>
                      <a:pt x="6694" y="15235"/>
                      <a:pt x="6488" y="15344"/>
                      <a:pt x="6268" y="15443"/>
                    </a:cubicBezTo>
                    <a:cubicBezTo>
                      <a:pt x="5361" y="15864"/>
                      <a:pt x="4584" y="16404"/>
                      <a:pt x="3807" y="16939"/>
                    </a:cubicBezTo>
                    <a:cubicBezTo>
                      <a:pt x="3622" y="17069"/>
                      <a:pt x="3409" y="17173"/>
                      <a:pt x="3216" y="17297"/>
                    </a:cubicBezTo>
                    <a:cubicBezTo>
                      <a:pt x="3120" y="17359"/>
                      <a:pt x="3010" y="17417"/>
                      <a:pt x="2935" y="17489"/>
                    </a:cubicBezTo>
                    <a:cubicBezTo>
                      <a:pt x="2667" y="17775"/>
                      <a:pt x="2241" y="17941"/>
                      <a:pt x="1979" y="18211"/>
                    </a:cubicBezTo>
                    <a:cubicBezTo>
                      <a:pt x="1753" y="18450"/>
                      <a:pt x="1436" y="18590"/>
                      <a:pt x="1168" y="18777"/>
                    </a:cubicBezTo>
                    <a:cubicBezTo>
                      <a:pt x="1065" y="18850"/>
                      <a:pt x="983" y="18954"/>
                      <a:pt x="804" y="18928"/>
                    </a:cubicBezTo>
                    <a:cubicBezTo>
                      <a:pt x="784" y="18923"/>
                      <a:pt x="749" y="18949"/>
                      <a:pt x="729" y="18969"/>
                    </a:cubicBezTo>
                    <a:cubicBezTo>
                      <a:pt x="550" y="19167"/>
                      <a:pt x="323" y="19338"/>
                      <a:pt x="227" y="19572"/>
                    </a:cubicBezTo>
                    <a:cubicBezTo>
                      <a:pt x="206" y="19624"/>
                      <a:pt x="172" y="19686"/>
                      <a:pt x="179" y="19738"/>
                    </a:cubicBezTo>
                    <a:cubicBezTo>
                      <a:pt x="193" y="19863"/>
                      <a:pt x="144" y="19977"/>
                      <a:pt x="62" y="20076"/>
                    </a:cubicBezTo>
                    <a:cubicBezTo>
                      <a:pt x="-48" y="20206"/>
                      <a:pt x="-7" y="20309"/>
                      <a:pt x="151" y="20398"/>
                    </a:cubicBezTo>
                    <a:cubicBezTo>
                      <a:pt x="454" y="20564"/>
                      <a:pt x="811" y="20637"/>
                      <a:pt x="1155" y="20720"/>
                    </a:cubicBezTo>
                    <a:cubicBezTo>
                      <a:pt x="1217" y="20735"/>
                      <a:pt x="1278" y="20741"/>
                      <a:pt x="1333" y="20761"/>
                    </a:cubicBezTo>
                    <a:cubicBezTo>
                      <a:pt x="1505" y="20824"/>
                      <a:pt x="1636" y="20808"/>
                      <a:pt x="1704" y="20657"/>
                    </a:cubicBezTo>
                    <a:cubicBezTo>
                      <a:pt x="1739" y="20580"/>
                      <a:pt x="1801" y="20569"/>
                      <a:pt x="1890" y="20611"/>
                    </a:cubicBezTo>
                    <a:cubicBezTo>
                      <a:pt x="2055" y="20678"/>
                      <a:pt x="2234" y="20730"/>
                      <a:pt x="2385" y="20818"/>
                    </a:cubicBezTo>
                    <a:cubicBezTo>
                      <a:pt x="2419" y="20829"/>
                      <a:pt x="2454" y="20834"/>
                      <a:pt x="2488" y="20850"/>
                    </a:cubicBezTo>
                    <a:cubicBezTo>
                      <a:pt x="2777" y="20995"/>
                      <a:pt x="3058" y="21146"/>
                      <a:pt x="3354" y="21286"/>
                    </a:cubicBezTo>
                    <a:cubicBezTo>
                      <a:pt x="3601" y="21405"/>
                      <a:pt x="3897" y="21426"/>
                      <a:pt x="4165" y="21436"/>
                    </a:cubicBezTo>
                    <a:cubicBezTo>
                      <a:pt x="4515" y="21447"/>
                      <a:pt x="4845" y="21338"/>
                      <a:pt x="5154" y="21218"/>
                    </a:cubicBezTo>
                    <a:cubicBezTo>
                      <a:pt x="5313" y="21156"/>
                      <a:pt x="5471" y="21088"/>
                      <a:pt x="5629" y="21021"/>
                    </a:cubicBezTo>
                    <a:cubicBezTo>
                      <a:pt x="5759" y="20927"/>
                      <a:pt x="5917" y="20855"/>
                      <a:pt x="5849" y="20678"/>
                    </a:cubicBezTo>
                    <a:cubicBezTo>
                      <a:pt x="5780" y="20491"/>
                      <a:pt x="5697" y="20439"/>
                      <a:pt x="5443" y="20491"/>
                    </a:cubicBezTo>
                    <a:cubicBezTo>
                      <a:pt x="5148" y="20548"/>
                      <a:pt x="4859" y="20611"/>
                      <a:pt x="4550" y="20600"/>
                    </a:cubicBezTo>
                    <a:cubicBezTo>
                      <a:pt x="4316" y="20595"/>
                      <a:pt x="4130" y="20554"/>
                      <a:pt x="3993" y="20387"/>
                    </a:cubicBezTo>
                    <a:cubicBezTo>
                      <a:pt x="3890" y="20263"/>
                      <a:pt x="3780" y="20143"/>
                      <a:pt x="3649" y="20029"/>
                    </a:cubicBezTo>
                    <a:cubicBezTo>
                      <a:pt x="3416" y="19842"/>
                      <a:pt x="3505" y="19593"/>
                      <a:pt x="3849" y="19437"/>
                    </a:cubicBezTo>
                    <a:cubicBezTo>
                      <a:pt x="3959" y="19390"/>
                      <a:pt x="4034" y="19328"/>
                      <a:pt x="4117" y="19260"/>
                    </a:cubicBezTo>
                    <a:cubicBezTo>
                      <a:pt x="4151" y="19229"/>
                      <a:pt x="4192" y="19193"/>
                      <a:pt x="4240" y="19172"/>
                    </a:cubicBezTo>
                    <a:cubicBezTo>
                      <a:pt x="5209" y="18736"/>
                      <a:pt x="6048" y="18164"/>
                      <a:pt x="6886" y="17604"/>
                    </a:cubicBezTo>
                    <a:cubicBezTo>
                      <a:pt x="7237" y="17370"/>
                      <a:pt x="7635" y="17183"/>
                      <a:pt x="8041" y="17001"/>
                    </a:cubicBezTo>
                    <a:cubicBezTo>
                      <a:pt x="8680" y="16715"/>
                      <a:pt x="9312" y="16430"/>
                      <a:pt x="9944" y="16144"/>
                    </a:cubicBezTo>
                    <a:cubicBezTo>
                      <a:pt x="10295" y="15988"/>
                      <a:pt x="10426" y="15698"/>
                      <a:pt x="10590" y="15438"/>
                    </a:cubicBezTo>
                    <a:cubicBezTo>
                      <a:pt x="10817" y="15074"/>
                      <a:pt x="10879" y="14669"/>
                      <a:pt x="10968" y="14280"/>
                    </a:cubicBezTo>
                    <a:cubicBezTo>
                      <a:pt x="11044" y="13973"/>
                      <a:pt x="11092" y="13662"/>
                      <a:pt x="11161" y="13334"/>
                    </a:cubicBezTo>
                    <a:cubicBezTo>
                      <a:pt x="11319" y="13397"/>
                      <a:pt x="11456" y="13449"/>
                      <a:pt x="11587" y="13516"/>
                    </a:cubicBezTo>
                    <a:cubicBezTo>
                      <a:pt x="12144" y="13781"/>
                      <a:pt x="12687" y="14056"/>
                      <a:pt x="13202" y="14368"/>
                    </a:cubicBezTo>
                    <a:cubicBezTo>
                      <a:pt x="13339" y="14451"/>
                      <a:pt x="13291" y="14545"/>
                      <a:pt x="13271" y="14638"/>
                    </a:cubicBezTo>
                    <a:cubicBezTo>
                      <a:pt x="13188" y="15002"/>
                      <a:pt x="12941" y="15329"/>
                      <a:pt x="12797" y="15677"/>
                    </a:cubicBezTo>
                    <a:cubicBezTo>
                      <a:pt x="12652" y="16035"/>
                      <a:pt x="12494" y="16383"/>
                      <a:pt x="12432" y="16757"/>
                    </a:cubicBezTo>
                    <a:cubicBezTo>
                      <a:pt x="12370" y="17121"/>
                      <a:pt x="12206" y="17469"/>
                      <a:pt x="12034" y="17816"/>
                    </a:cubicBezTo>
                    <a:cubicBezTo>
                      <a:pt x="11944" y="17993"/>
                      <a:pt x="11855" y="18170"/>
                      <a:pt x="11821" y="18362"/>
                    </a:cubicBezTo>
                    <a:cubicBezTo>
                      <a:pt x="11786" y="18554"/>
                      <a:pt x="11628" y="18725"/>
                      <a:pt x="11580" y="18918"/>
                    </a:cubicBezTo>
                    <a:cubicBezTo>
                      <a:pt x="11518" y="19130"/>
                      <a:pt x="11408" y="19333"/>
                      <a:pt x="11388" y="19556"/>
                    </a:cubicBezTo>
                    <a:cubicBezTo>
                      <a:pt x="11381" y="19655"/>
                      <a:pt x="11340" y="19769"/>
                      <a:pt x="11168" y="19795"/>
                    </a:cubicBezTo>
                    <a:cubicBezTo>
                      <a:pt x="11120" y="19800"/>
                      <a:pt x="11092" y="19826"/>
                      <a:pt x="11078" y="19863"/>
                    </a:cubicBezTo>
                    <a:cubicBezTo>
                      <a:pt x="10996" y="20143"/>
                      <a:pt x="10810" y="20413"/>
                      <a:pt x="10859" y="20714"/>
                    </a:cubicBezTo>
                    <a:cubicBezTo>
                      <a:pt x="10865" y="20766"/>
                      <a:pt x="10879" y="20818"/>
                      <a:pt x="10893" y="20870"/>
                    </a:cubicBezTo>
                    <a:cubicBezTo>
                      <a:pt x="10996" y="20933"/>
                      <a:pt x="10927" y="21021"/>
                      <a:pt x="10941" y="21094"/>
                    </a:cubicBezTo>
                    <a:cubicBezTo>
                      <a:pt x="10955" y="21156"/>
                      <a:pt x="10955" y="21213"/>
                      <a:pt x="11017" y="21265"/>
                    </a:cubicBezTo>
                    <a:cubicBezTo>
                      <a:pt x="11154" y="21374"/>
                      <a:pt x="11312" y="21457"/>
                      <a:pt x="11525" y="21468"/>
                    </a:cubicBezTo>
                    <a:cubicBezTo>
                      <a:pt x="11793" y="21478"/>
                      <a:pt x="12068" y="21483"/>
                      <a:pt x="12336" y="21494"/>
                    </a:cubicBezTo>
                    <a:cubicBezTo>
                      <a:pt x="12425" y="21499"/>
                      <a:pt x="12494" y="21478"/>
                      <a:pt x="12542" y="21416"/>
                    </a:cubicBezTo>
                    <a:cubicBezTo>
                      <a:pt x="12618" y="21327"/>
                      <a:pt x="12714" y="21296"/>
                      <a:pt x="12845" y="21338"/>
                    </a:cubicBezTo>
                    <a:cubicBezTo>
                      <a:pt x="12934" y="21364"/>
                      <a:pt x="13044" y="21369"/>
                      <a:pt x="13133" y="21395"/>
                    </a:cubicBezTo>
                    <a:cubicBezTo>
                      <a:pt x="13841" y="21587"/>
                      <a:pt x="14556" y="21571"/>
                      <a:pt x="15277" y="21468"/>
                    </a:cubicBezTo>
                    <a:cubicBezTo>
                      <a:pt x="15717" y="21405"/>
                      <a:pt x="16143" y="21327"/>
                      <a:pt x="16563" y="21213"/>
                    </a:cubicBezTo>
                    <a:cubicBezTo>
                      <a:pt x="16721" y="21156"/>
                      <a:pt x="16886" y="21109"/>
                      <a:pt x="17030" y="21026"/>
                    </a:cubicBezTo>
                    <a:cubicBezTo>
                      <a:pt x="17202" y="20927"/>
                      <a:pt x="17236" y="20798"/>
                      <a:pt x="17140" y="20605"/>
                    </a:cubicBezTo>
                    <a:cubicBezTo>
                      <a:pt x="17064" y="20465"/>
                      <a:pt x="16899" y="20496"/>
                      <a:pt x="16762" y="20512"/>
                    </a:cubicBezTo>
                    <a:cubicBezTo>
                      <a:pt x="16460" y="20553"/>
                      <a:pt x="16157" y="20595"/>
                      <a:pt x="15862" y="20522"/>
                    </a:cubicBezTo>
                    <a:cubicBezTo>
                      <a:pt x="15332" y="20387"/>
                      <a:pt x="14817" y="20221"/>
                      <a:pt x="14357" y="19967"/>
                    </a:cubicBezTo>
                    <a:cubicBezTo>
                      <a:pt x="14240" y="19899"/>
                      <a:pt x="14082" y="19863"/>
                      <a:pt x="14075" y="19722"/>
                    </a:cubicBezTo>
                    <a:cubicBezTo>
                      <a:pt x="14075" y="19691"/>
                      <a:pt x="14054" y="19655"/>
                      <a:pt x="14082" y="19624"/>
                    </a:cubicBezTo>
                    <a:cubicBezTo>
                      <a:pt x="14425" y="19234"/>
                      <a:pt x="14494" y="18767"/>
                      <a:pt x="14700" y="18341"/>
                    </a:cubicBezTo>
                    <a:cubicBezTo>
                      <a:pt x="15222" y="17282"/>
                      <a:pt x="15600" y="16186"/>
                      <a:pt x="16219" y="15147"/>
                    </a:cubicBezTo>
                    <a:cubicBezTo>
                      <a:pt x="16377" y="14882"/>
                      <a:pt x="16569" y="14628"/>
                      <a:pt x="16631" y="14337"/>
                    </a:cubicBezTo>
                    <a:cubicBezTo>
                      <a:pt x="16666" y="14160"/>
                      <a:pt x="16618" y="13994"/>
                      <a:pt x="16542" y="13833"/>
                    </a:cubicBezTo>
                    <a:cubicBezTo>
                      <a:pt x="16329" y="13397"/>
                      <a:pt x="16020" y="12997"/>
                      <a:pt x="15642" y="12628"/>
                    </a:cubicBezTo>
                    <a:cubicBezTo>
                      <a:pt x="15092" y="12083"/>
                      <a:pt x="14535" y="11537"/>
                      <a:pt x="13958" y="11013"/>
                    </a:cubicBezTo>
                    <a:cubicBezTo>
                      <a:pt x="13944" y="10997"/>
                      <a:pt x="13930" y="10982"/>
                      <a:pt x="13910" y="10971"/>
                    </a:cubicBezTo>
                    <a:cubicBezTo>
                      <a:pt x="13738" y="10883"/>
                      <a:pt x="13766" y="10821"/>
                      <a:pt x="13889" y="10691"/>
                    </a:cubicBezTo>
                    <a:cubicBezTo>
                      <a:pt x="14116" y="10457"/>
                      <a:pt x="14247" y="10177"/>
                      <a:pt x="14363" y="9901"/>
                    </a:cubicBezTo>
                    <a:cubicBezTo>
                      <a:pt x="14480" y="9611"/>
                      <a:pt x="14673" y="9340"/>
                      <a:pt x="14762" y="9039"/>
                    </a:cubicBezTo>
                    <a:cubicBezTo>
                      <a:pt x="14790" y="8951"/>
                      <a:pt x="14838" y="8863"/>
                      <a:pt x="14948" y="8795"/>
                    </a:cubicBezTo>
                    <a:cubicBezTo>
                      <a:pt x="15030" y="8743"/>
                      <a:pt x="15099" y="8660"/>
                      <a:pt x="15030" y="8567"/>
                    </a:cubicBezTo>
                    <a:cubicBezTo>
                      <a:pt x="14996" y="8515"/>
                      <a:pt x="15030" y="8473"/>
                      <a:pt x="15051" y="8432"/>
                    </a:cubicBezTo>
                    <a:cubicBezTo>
                      <a:pt x="15243" y="8016"/>
                      <a:pt x="15422" y="7601"/>
                      <a:pt x="15573" y="7175"/>
                    </a:cubicBezTo>
                    <a:cubicBezTo>
                      <a:pt x="15600" y="7097"/>
                      <a:pt x="15649" y="7029"/>
                      <a:pt x="15717" y="6962"/>
                    </a:cubicBezTo>
                    <a:cubicBezTo>
                      <a:pt x="15786" y="6899"/>
                      <a:pt x="15827" y="6827"/>
                      <a:pt x="15807" y="6718"/>
                    </a:cubicBezTo>
                    <a:cubicBezTo>
                      <a:pt x="15779" y="6598"/>
                      <a:pt x="15875" y="6468"/>
                      <a:pt x="15958" y="6354"/>
                    </a:cubicBezTo>
                    <a:cubicBezTo>
                      <a:pt x="15985" y="6318"/>
                      <a:pt x="16020" y="6318"/>
                      <a:pt x="16061" y="6349"/>
                    </a:cubicBezTo>
                    <a:cubicBezTo>
                      <a:pt x="16384" y="6593"/>
                      <a:pt x="16796" y="6666"/>
                      <a:pt x="17236" y="6671"/>
                    </a:cubicBezTo>
                    <a:lnTo>
                      <a:pt x="17380" y="6666"/>
                    </a:lnTo>
                    <a:cubicBezTo>
                      <a:pt x="17539" y="6603"/>
                      <a:pt x="17717" y="6598"/>
                      <a:pt x="17889" y="6577"/>
                    </a:cubicBezTo>
                    <a:cubicBezTo>
                      <a:pt x="18885" y="6442"/>
                      <a:pt x="19889" y="6344"/>
                      <a:pt x="20878" y="6188"/>
                    </a:cubicBezTo>
                    <a:cubicBezTo>
                      <a:pt x="21023" y="6167"/>
                      <a:pt x="21057" y="6126"/>
                      <a:pt x="21023" y="6032"/>
                    </a:cubicBezTo>
                    <a:cubicBezTo>
                      <a:pt x="20975" y="5907"/>
                      <a:pt x="21037" y="5871"/>
                      <a:pt x="21202" y="5897"/>
                    </a:cubicBezTo>
                    <a:cubicBezTo>
                      <a:pt x="21463" y="5933"/>
                      <a:pt x="21449" y="5923"/>
                      <a:pt x="21490" y="5721"/>
                    </a:cubicBezTo>
                    <a:cubicBezTo>
                      <a:pt x="21552" y="5414"/>
                      <a:pt x="21531" y="5108"/>
                      <a:pt x="21525" y="4806"/>
                    </a:cubicBezTo>
                    <a:cubicBezTo>
                      <a:pt x="21518" y="4640"/>
                      <a:pt x="21456" y="4458"/>
                      <a:pt x="21263" y="4334"/>
                    </a:cubicBezTo>
                    <a:cubicBezTo>
                      <a:pt x="21153" y="4287"/>
                      <a:pt x="21037" y="4297"/>
                      <a:pt x="20920" y="4297"/>
                    </a:cubicBezTo>
                    <a:cubicBezTo>
                      <a:pt x="20624" y="4282"/>
                      <a:pt x="20329" y="4282"/>
                      <a:pt x="20040" y="4240"/>
                    </a:cubicBezTo>
                    <a:cubicBezTo>
                      <a:pt x="19985" y="4235"/>
                      <a:pt x="19923" y="4220"/>
                      <a:pt x="19875" y="4230"/>
                    </a:cubicBezTo>
                    <a:cubicBezTo>
                      <a:pt x="19518" y="4318"/>
                      <a:pt x="19181" y="4235"/>
                      <a:pt x="18837" y="4162"/>
                    </a:cubicBezTo>
                    <a:cubicBezTo>
                      <a:pt x="18528" y="4095"/>
                      <a:pt x="18226" y="4001"/>
                      <a:pt x="17916" y="3960"/>
                    </a:cubicBezTo>
                    <a:cubicBezTo>
                      <a:pt x="17600" y="3918"/>
                      <a:pt x="17422" y="3742"/>
                      <a:pt x="17195" y="3612"/>
                    </a:cubicBezTo>
                    <a:cubicBezTo>
                      <a:pt x="17167" y="3596"/>
                      <a:pt x="17147" y="3565"/>
                      <a:pt x="17140" y="3539"/>
                    </a:cubicBezTo>
                  </a:path>
                </a:pathLst>
              </a:custGeom>
              <a:solidFill>
                <a:srgbClr val="060708"/>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51" name="Shape">
                <a:extLst>
                  <a:ext uri="{FF2B5EF4-FFF2-40B4-BE49-F238E27FC236}">
                    <a16:creationId xmlns:a16="http://schemas.microsoft.com/office/drawing/2014/main" id="{4FF73096-F967-9EB5-B741-8BAE822997FB}"/>
                  </a:ext>
                </a:extLst>
              </p:cNvPr>
              <p:cNvSpPr/>
              <p:nvPr/>
            </p:nvSpPr>
            <p:spPr>
              <a:xfrm>
                <a:off x="1580768" y="2942211"/>
                <a:ext cx="360225" cy="405841"/>
              </a:xfrm>
              <a:custGeom>
                <a:avLst/>
                <a:gdLst/>
                <a:ahLst/>
                <a:cxnLst>
                  <a:cxn ang="0">
                    <a:pos x="wd2" y="hd2"/>
                  </a:cxn>
                  <a:cxn ang="5400000">
                    <a:pos x="wd2" y="hd2"/>
                  </a:cxn>
                  <a:cxn ang="10800000">
                    <a:pos x="wd2" y="hd2"/>
                  </a:cxn>
                  <a:cxn ang="16200000">
                    <a:pos x="wd2" y="hd2"/>
                  </a:cxn>
                </a:cxnLst>
                <a:rect l="0" t="0" r="r" b="b"/>
                <a:pathLst>
                  <a:path w="21388" h="21426" extrusionOk="0">
                    <a:moveTo>
                      <a:pt x="19749" y="7066"/>
                    </a:moveTo>
                    <a:cubicBezTo>
                      <a:pt x="20018" y="6617"/>
                      <a:pt x="19884" y="6168"/>
                      <a:pt x="19817" y="5720"/>
                    </a:cubicBezTo>
                    <a:cubicBezTo>
                      <a:pt x="19615" y="4463"/>
                      <a:pt x="19346" y="3236"/>
                      <a:pt x="18975" y="2010"/>
                    </a:cubicBezTo>
                    <a:cubicBezTo>
                      <a:pt x="17932" y="1471"/>
                      <a:pt x="16890" y="963"/>
                      <a:pt x="15846" y="424"/>
                    </a:cubicBezTo>
                    <a:cubicBezTo>
                      <a:pt x="14904" y="-54"/>
                      <a:pt x="13761" y="-174"/>
                      <a:pt x="12919" y="305"/>
                    </a:cubicBezTo>
                    <a:cubicBezTo>
                      <a:pt x="12045" y="813"/>
                      <a:pt x="12280" y="1830"/>
                      <a:pt x="12549" y="2668"/>
                    </a:cubicBezTo>
                    <a:cubicBezTo>
                      <a:pt x="12583" y="2818"/>
                      <a:pt x="12650" y="2997"/>
                      <a:pt x="12751" y="3147"/>
                    </a:cubicBezTo>
                    <a:cubicBezTo>
                      <a:pt x="13222" y="4074"/>
                      <a:pt x="13626" y="4942"/>
                      <a:pt x="12415" y="5750"/>
                    </a:cubicBezTo>
                    <a:cubicBezTo>
                      <a:pt x="12146" y="5929"/>
                      <a:pt x="11977" y="6408"/>
                      <a:pt x="12011" y="6737"/>
                    </a:cubicBezTo>
                    <a:cubicBezTo>
                      <a:pt x="12045" y="7515"/>
                      <a:pt x="11304" y="7754"/>
                      <a:pt x="10867" y="8173"/>
                    </a:cubicBezTo>
                    <a:cubicBezTo>
                      <a:pt x="10564" y="8472"/>
                      <a:pt x="10161" y="8532"/>
                      <a:pt x="9858" y="8023"/>
                    </a:cubicBezTo>
                    <a:cubicBezTo>
                      <a:pt x="9521" y="7425"/>
                      <a:pt x="8882" y="7066"/>
                      <a:pt x="8277" y="6677"/>
                    </a:cubicBezTo>
                    <a:cubicBezTo>
                      <a:pt x="7536" y="6198"/>
                      <a:pt x="5854" y="6318"/>
                      <a:pt x="5282" y="6946"/>
                    </a:cubicBezTo>
                    <a:cubicBezTo>
                      <a:pt x="4609" y="7634"/>
                      <a:pt x="4105" y="8412"/>
                      <a:pt x="3970" y="9369"/>
                    </a:cubicBezTo>
                    <a:cubicBezTo>
                      <a:pt x="3768" y="10656"/>
                      <a:pt x="4206" y="12182"/>
                      <a:pt x="2322" y="12780"/>
                    </a:cubicBezTo>
                    <a:cubicBezTo>
                      <a:pt x="2288" y="12780"/>
                      <a:pt x="2254" y="12900"/>
                      <a:pt x="2288" y="12930"/>
                    </a:cubicBezTo>
                    <a:cubicBezTo>
                      <a:pt x="2624" y="13647"/>
                      <a:pt x="2019" y="13707"/>
                      <a:pt x="1514" y="13917"/>
                    </a:cubicBezTo>
                    <a:cubicBezTo>
                      <a:pt x="976" y="14156"/>
                      <a:pt x="404" y="14365"/>
                      <a:pt x="0" y="14814"/>
                    </a:cubicBezTo>
                    <a:cubicBezTo>
                      <a:pt x="34" y="14934"/>
                      <a:pt x="34" y="15024"/>
                      <a:pt x="67" y="15143"/>
                    </a:cubicBezTo>
                    <a:cubicBezTo>
                      <a:pt x="639" y="14844"/>
                      <a:pt x="1211" y="14874"/>
                      <a:pt x="1783" y="15203"/>
                    </a:cubicBezTo>
                    <a:cubicBezTo>
                      <a:pt x="2355" y="15502"/>
                      <a:pt x="2961" y="15712"/>
                      <a:pt x="3566" y="15981"/>
                    </a:cubicBezTo>
                    <a:cubicBezTo>
                      <a:pt x="4778" y="16250"/>
                      <a:pt x="5619" y="17028"/>
                      <a:pt x="6628" y="17627"/>
                    </a:cubicBezTo>
                    <a:cubicBezTo>
                      <a:pt x="7873" y="18374"/>
                      <a:pt x="9219" y="19003"/>
                      <a:pt x="10026" y="20229"/>
                    </a:cubicBezTo>
                    <a:cubicBezTo>
                      <a:pt x="10262" y="20588"/>
                      <a:pt x="10464" y="21007"/>
                      <a:pt x="10699" y="21426"/>
                    </a:cubicBezTo>
                    <a:cubicBezTo>
                      <a:pt x="11036" y="20977"/>
                      <a:pt x="10531" y="20558"/>
                      <a:pt x="10901" y="20080"/>
                    </a:cubicBezTo>
                    <a:cubicBezTo>
                      <a:pt x="11708" y="18973"/>
                      <a:pt x="12684" y="18584"/>
                      <a:pt x="14097" y="18883"/>
                    </a:cubicBezTo>
                    <a:cubicBezTo>
                      <a:pt x="14736" y="19033"/>
                      <a:pt x="15443" y="18973"/>
                      <a:pt x="16116" y="18973"/>
                    </a:cubicBezTo>
                    <a:cubicBezTo>
                      <a:pt x="17293" y="18943"/>
                      <a:pt x="17731" y="18614"/>
                      <a:pt x="17865" y="17567"/>
                    </a:cubicBezTo>
                    <a:cubicBezTo>
                      <a:pt x="17899" y="17267"/>
                      <a:pt x="17966" y="17028"/>
                      <a:pt x="18236" y="16849"/>
                    </a:cubicBezTo>
                    <a:cubicBezTo>
                      <a:pt x="18673" y="16520"/>
                      <a:pt x="18942" y="16161"/>
                      <a:pt x="18740" y="15622"/>
                    </a:cubicBezTo>
                    <a:cubicBezTo>
                      <a:pt x="18707" y="15502"/>
                      <a:pt x="18740" y="15263"/>
                      <a:pt x="18807" y="15233"/>
                    </a:cubicBezTo>
                    <a:cubicBezTo>
                      <a:pt x="19682" y="14934"/>
                      <a:pt x="19480" y="14216"/>
                      <a:pt x="19649" y="13618"/>
                    </a:cubicBezTo>
                    <a:cubicBezTo>
                      <a:pt x="19750" y="13319"/>
                      <a:pt x="20120" y="13259"/>
                      <a:pt x="20490" y="13169"/>
                    </a:cubicBezTo>
                    <a:cubicBezTo>
                      <a:pt x="21365" y="12959"/>
                      <a:pt x="21600" y="12541"/>
                      <a:pt x="21196" y="11823"/>
                    </a:cubicBezTo>
                    <a:cubicBezTo>
                      <a:pt x="20826" y="11105"/>
                      <a:pt x="20523" y="10387"/>
                      <a:pt x="20019" y="9699"/>
                    </a:cubicBezTo>
                    <a:cubicBezTo>
                      <a:pt x="20019" y="9699"/>
                      <a:pt x="19480" y="8681"/>
                      <a:pt x="19480" y="8292"/>
                    </a:cubicBezTo>
                    <a:cubicBezTo>
                      <a:pt x="19447" y="7844"/>
                      <a:pt x="19749" y="7066"/>
                      <a:pt x="19749" y="7066"/>
                    </a:cubicBezTo>
                    <a:close/>
                  </a:path>
                </a:pathLst>
              </a:custGeom>
              <a:solidFill>
                <a:srgbClr val="F1CCA7"/>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52" name="Shape">
                <a:extLst>
                  <a:ext uri="{FF2B5EF4-FFF2-40B4-BE49-F238E27FC236}">
                    <a16:creationId xmlns:a16="http://schemas.microsoft.com/office/drawing/2014/main" id="{693ED674-1AF2-CE02-9A21-9B55E9E8EB35}"/>
                  </a:ext>
                </a:extLst>
              </p:cNvPr>
              <p:cNvSpPr/>
              <p:nvPr/>
            </p:nvSpPr>
            <p:spPr>
              <a:xfrm>
                <a:off x="1546768" y="2885545"/>
                <a:ext cx="364974" cy="337349"/>
              </a:xfrm>
              <a:custGeom>
                <a:avLst/>
                <a:gdLst/>
                <a:ahLst/>
                <a:cxnLst>
                  <a:cxn ang="0">
                    <a:pos x="wd2" y="hd2"/>
                  </a:cxn>
                  <a:cxn ang="5400000">
                    <a:pos x="wd2" y="hd2"/>
                  </a:cxn>
                  <a:cxn ang="10800000">
                    <a:pos x="wd2" y="hd2"/>
                  </a:cxn>
                  <a:cxn ang="16200000">
                    <a:pos x="wd2" y="hd2"/>
                  </a:cxn>
                </a:cxnLst>
                <a:rect l="0" t="0" r="r" b="b"/>
                <a:pathLst>
                  <a:path w="21240" h="21467" extrusionOk="0">
                    <a:moveTo>
                      <a:pt x="1747" y="21467"/>
                    </a:moveTo>
                    <a:cubicBezTo>
                      <a:pt x="2143" y="20926"/>
                      <a:pt x="2703" y="20674"/>
                      <a:pt x="3231" y="20385"/>
                    </a:cubicBezTo>
                    <a:cubicBezTo>
                      <a:pt x="3725" y="20097"/>
                      <a:pt x="4319" y="20025"/>
                      <a:pt x="3989" y="19195"/>
                    </a:cubicBezTo>
                    <a:cubicBezTo>
                      <a:pt x="3956" y="19159"/>
                      <a:pt x="3989" y="19015"/>
                      <a:pt x="4022" y="19015"/>
                    </a:cubicBezTo>
                    <a:cubicBezTo>
                      <a:pt x="5869" y="18258"/>
                      <a:pt x="5473" y="16419"/>
                      <a:pt x="5638" y="14904"/>
                    </a:cubicBezTo>
                    <a:cubicBezTo>
                      <a:pt x="5770" y="13750"/>
                      <a:pt x="6265" y="12849"/>
                      <a:pt x="6924" y="11983"/>
                    </a:cubicBezTo>
                    <a:cubicBezTo>
                      <a:pt x="7485" y="11226"/>
                      <a:pt x="9134" y="11082"/>
                      <a:pt x="9859" y="11659"/>
                    </a:cubicBezTo>
                    <a:cubicBezTo>
                      <a:pt x="10453" y="12127"/>
                      <a:pt x="11079" y="12596"/>
                      <a:pt x="11409" y="13281"/>
                    </a:cubicBezTo>
                    <a:cubicBezTo>
                      <a:pt x="11706" y="13895"/>
                      <a:pt x="12102" y="13822"/>
                      <a:pt x="12398" y="13462"/>
                    </a:cubicBezTo>
                    <a:cubicBezTo>
                      <a:pt x="12827" y="12957"/>
                      <a:pt x="13553" y="12668"/>
                      <a:pt x="13520" y="11731"/>
                    </a:cubicBezTo>
                    <a:cubicBezTo>
                      <a:pt x="13487" y="11334"/>
                      <a:pt x="13651" y="10757"/>
                      <a:pt x="13915" y="10541"/>
                    </a:cubicBezTo>
                    <a:cubicBezTo>
                      <a:pt x="15069" y="9603"/>
                      <a:pt x="14674" y="8522"/>
                      <a:pt x="14245" y="7404"/>
                    </a:cubicBezTo>
                    <a:cubicBezTo>
                      <a:pt x="14179" y="7223"/>
                      <a:pt x="14113" y="7043"/>
                      <a:pt x="14047" y="6827"/>
                    </a:cubicBezTo>
                    <a:cubicBezTo>
                      <a:pt x="13783" y="5817"/>
                      <a:pt x="13552" y="4591"/>
                      <a:pt x="14410" y="3978"/>
                    </a:cubicBezTo>
                    <a:cubicBezTo>
                      <a:pt x="15234" y="3401"/>
                      <a:pt x="16323" y="3545"/>
                      <a:pt x="17279" y="4122"/>
                    </a:cubicBezTo>
                    <a:cubicBezTo>
                      <a:pt x="18301" y="4771"/>
                      <a:pt x="19323" y="5384"/>
                      <a:pt x="20346" y="6033"/>
                    </a:cubicBezTo>
                    <a:cubicBezTo>
                      <a:pt x="21467" y="5348"/>
                      <a:pt x="21368" y="4807"/>
                      <a:pt x="20939" y="3545"/>
                    </a:cubicBezTo>
                    <a:cubicBezTo>
                      <a:pt x="20544" y="2319"/>
                      <a:pt x="19653" y="2788"/>
                      <a:pt x="19027" y="2391"/>
                    </a:cubicBezTo>
                    <a:cubicBezTo>
                      <a:pt x="16092" y="552"/>
                      <a:pt x="12827" y="228"/>
                      <a:pt x="9529" y="11"/>
                    </a:cubicBezTo>
                    <a:cubicBezTo>
                      <a:pt x="7221" y="-133"/>
                      <a:pt x="5605" y="1093"/>
                      <a:pt x="3923" y="2680"/>
                    </a:cubicBezTo>
                    <a:cubicBezTo>
                      <a:pt x="1384" y="5096"/>
                      <a:pt x="560" y="8233"/>
                      <a:pt x="65" y="11587"/>
                    </a:cubicBezTo>
                    <a:cubicBezTo>
                      <a:pt x="-133" y="12993"/>
                      <a:pt x="131" y="14471"/>
                      <a:pt x="691" y="15770"/>
                    </a:cubicBezTo>
                    <a:cubicBezTo>
                      <a:pt x="1384" y="17320"/>
                      <a:pt x="1582" y="18907"/>
                      <a:pt x="1516" y="20602"/>
                    </a:cubicBezTo>
                    <a:cubicBezTo>
                      <a:pt x="1549" y="20962"/>
                      <a:pt x="1450" y="21251"/>
                      <a:pt x="1747" y="21467"/>
                    </a:cubicBezTo>
                    <a:close/>
                  </a:path>
                </a:pathLst>
              </a:custGeom>
              <a:solidFill>
                <a:srgbClr val="060708"/>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sp>
            <p:nvSpPr>
              <p:cNvPr id="53" name="Shape">
                <a:extLst>
                  <a:ext uri="{FF2B5EF4-FFF2-40B4-BE49-F238E27FC236}">
                    <a16:creationId xmlns:a16="http://schemas.microsoft.com/office/drawing/2014/main" id="{B7994C87-F7A2-9A7E-1996-08BCC8C94110}"/>
                  </a:ext>
                </a:extLst>
              </p:cNvPr>
              <p:cNvSpPr/>
              <p:nvPr/>
            </p:nvSpPr>
            <p:spPr>
              <a:xfrm>
                <a:off x="2147435" y="3457879"/>
                <a:ext cx="150512" cy="302842"/>
              </a:xfrm>
              <a:custGeom>
                <a:avLst/>
                <a:gdLst/>
                <a:ahLst/>
                <a:cxnLst>
                  <a:cxn ang="0">
                    <a:pos x="wd2" y="hd2"/>
                  </a:cxn>
                  <a:cxn ang="5400000">
                    <a:pos x="wd2" y="hd2"/>
                  </a:cxn>
                  <a:cxn ang="10800000">
                    <a:pos x="wd2" y="hd2"/>
                  </a:cxn>
                  <a:cxn ang="16200000">
                    <a:pos x="wd2" y="hd2"/>
                  </a:cxn>
                </a:cxnLst>
                <a:rect l="0" t="0" r="r" b="b"/>
                <a:pathLst>
                  <a:path w="21487" h="21377" extrusionOk="0">
                    <a:moveTo>
                      <a:pt x="0" y="16482"/>
                    </a:moveTo>
                    <a:cubicBezTo>
                      <a:pt x="1375" y="16442"/>
                      <a:pt x="2750" y="16402"/>
                      <a:pt x="4045" y="16762"/>
                    </a:cubicBezTo>
                    <a:cubicBezTo>
                      <a:pt x="7362" y="16402"/>
                      <a:pt x="8575" y="16682"/>
                      <a:pt x="9627" y="18202"/>
                    </a:cubicBezTo>
                    <a:cubicBezTo>
                      <a:pt x="10193" y="19002"/>
                      <a:pt x="10679" y="19802"/>
                      <a:pt x="10679" y="20682"/>
                    </a:cubicBezTo>
                    <a:cubicBezTo>
                      <a:pt x="10679" y="21562"/>
                      <a:pt x="11569" y="21482"/>
                      <a:pt x="12620" y="21122"/>
                    </a:cubicBezTo>
                    <a:cubicBezTo>
                      <a:pt x="15128" y="20282"/>
                      <a:pt x="16503" y="19002"/>
                      <a:pt x="17879" y="17762"/>
                    </a:cubicBezTo>
                    <a:cubicBezTo>
                      <a:pt x="20144" y="15722"/>
                      <a:pt x="20063" y="13442"/>
                      <a:pt x="20548" y="11242"/>
                    </a:cubicBezTo>
                    <a:cubicBezTo>
                      <a:pt x="21196" y="8282"/>
                      <a:pt x="20710" y="5282"/>
                      <a:pt x="21438" y="2322"/>
                    </a:cubicBezTo>
                    <a:cubicBezTo>
                      <a:pt x="21600" y="1802"/>
                      <a:pt x="21357" y="1282"/>
                      <a:pt x="20791" y="842"/>
                    </a:cubicBezTo>
                    <a:cubicBezTo>
                      <a:pt x="20387" y="522"/>
                      <a:pt x="20467" y="-38"/>
                      <a:pt x="19335" y="2"/>
                    </a:cubicBezTo>
                    <a:cubicBezTo>
                      <a:pt x="18445" y="42"/>
                      <a:pt x="18040" y="442"/>
                      <a:pt x="17636" y="802"/>
                    </a:cubicBezTo>
                    <a:cubicBezTo>
                      <a:pt x="17312" y="1082"/>
                      <a:pt x="17150" y="1402"/>
                      <a:pt x="16827" y="1722"/>
                    </a:cubicBezTo>
                    <a:cubicBezTo>
                      <a:pt x="16665" y="1882"/>
                      <a:pt x="16503" y="2122"/>
                      <a:pt x="15856" y="2042"/>
                    </a:cubicBezTo>
                    <a:cubicBezTo>
                      <a:pt x="12377" y="1682"/>
                      <a:pt x="11811" y="1922"/>
                      <a:pt x="10679" y="3522"/>
                    </a:cubicBezTo>
                    <a:cubicBezTo>
                      <a:pt x="8737" y="6282"/>
                      <a:pt x="6148" y="8842"/>
                      <a:pt x="3236" y="11402"/>
                    </a:cubicBezTo>
                    <a:cubicBezTo>
                      <a:pt x="1456" y="12962"/>
                      <a:pt x="324" y="14682"/>
                      <a:pt x="0" y="16482"/>
                    </a:cubicBezTo>
                    <a:close/>
                  </a:path>
                </a:pathLst>
              </a:custGeom>
              <a:solidFill>
                <a:srgbClr val="F1CCA7"/>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endParaRPr>
              </a:p>
            </p:txBody>
          </p:sp>
        </p:grpSp>
        <p:sp>
          <p:nvSpPr>
            <p:cNvPr id="40" name="TextBox 24">
              <a:extLst>
                <a:ext uri="{FF2B5EF4-FFF2-40B4-BE49-F238E27FC236}">
                  <a16:creationId xmlns:a16="http://schemas.microsoft.com/office/drawing/2014/main" id="{1C7A6DE6-F453-DF82-6F9F-C1F2421D8BE3}"/>
                </a:ext>
              </a:extLst>
            </p:cNvPr>
            <p:cNvSpPr txBox="1"/>
            <p:nvPr/>
          </p:nvSpPr>
          <p:spPr>
            <a:xfrm>
              <a:off x="10019490" y="4135454"/>
              <a:ext cx="2961957" cy="399586"/>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80000" marR="0" lvl="0" defTabSz="1371600" fontAlgn="auto">
                <a:lnSpc>
                  <a:spcPct val="100000"/>
                </a:lnSpc>
                <a:spcBef>
                  <a:spcPts val="1200"/>
                </a:spcBef>
                <a:spcAft>
                  <a:spcPts val="1200"/>
                </a:spcAft>
                <a:buClr>
                  <a:srgbClr val="095A82"/>
                </a:buClr>
                <a:buSzPct val="100000"/>
                <a:tabLst>
                  <a:tab pos="457200" algn="l"/>
                </a:tabLst>
                <a:defRPr/>
              </a:pPr>
              <a:r>
                <a:rPr lang="en-IN" sz="2400" b="1" dirty="0">
                  <a:latin typeface="Arial" panose="020B0604020202020204" pitchFamily="34" charset="0"/>
                  <a:cs typeface="Arial" panose="020B0604020202020204" pitchFamily="34" charset="0"/>
                </a:rPr>
                <a:t>Ubiquitous Language</a:t>
              </a:r>
              <a:endParaRPr lang="en-US" sz="2400" b="1" noProof="1">
                <a:latin typeface="Arial" panose="020B0604020202020204" pitchFamily="34" charset="0"/>
                <a:cs typeface="Arial" panose="020B0604020202020204" pitchFamily="34" charset="0"/>
              </a:endParaRPr>
            </a:p>
          </p:txBody>
        </p:sp>
        <p:sp>
          <p:nvSpPr>
            <p:cNvPr id="41" name="TextBox 25">
              <a:extLst>
                <a:ext uri="{FF2B5EF4-FFF2-40B4-BE49-F238E27FC236}">
                  <a16:creationId xmlns:a16="http://schemas.microsoft.com/office/drawing/2014/main" id="{3B566774-4B70-B66E-5DAC-632A58E0EF56}"/>
                </a:ext>
              </a:extLst>
            </p:cNvPr>
            <p:cNvSpPr txBox="1"/>
            <p:nvPr/>
          </p:nvSpPr>
          <p:spPr>
            <a:xfrm>
              <a:off x="9974936" y="4445979"/>
              <a:ext cx="3153596" cy="879091"/>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dirty="0">
                  <a:solidFill>
                    <a:srgbClr val="0D0D0D"/>
                  </a:solidFill>
                  <a:latin typeface="Arial" panose="020B0604020202020204" pitchFamily="34" charset="0"/>
                  <a:cs typeface="Arial" panose="020B0604020202020204" pitchFamily="34" charset="0"/>
                </a:rPr>
                <a:t>Ensures consistency and clarity across microservices by adopting a common language that reflects the</a:t>
              </a:r>
              <a:r>
                <a:rPr lang="en-US" sz="2000" noProof="1">
                  <a:solidFill>
                    <a:srgbClr val="0D0D0D"/>
                  </a:solidFill>
                  <a:latin typeface="Arial" panose="020B0604020202020204" pitchFamily="34" charset="0"/>
                  <a:cs typeface="Arial" panose="020B0604020202020204" pitchFamily="34" charset="0"/>
                </a:rPr>
                <a:t> </a:t>
              </a:r>
            </a:p>
          </p:txBody>
        </p:sp>
        <p:grpSp>
          <p:nvGrpSpPr>
            <p:cNvPr id="42" name="Group 41">
              <a:extLst>
                <a:ext uri="{FF2B5EF4-FFF2-40B4-BE49-F238E27FC236}">
                  <a16:creationId xmlns:a16="http://schemas.microsoft.com/office/drawing/2014/main" id="{9BA97D31-56C7-B9DF-7DD3-C3AEBFC06E26}"/>
                </a:ext>
              </a:extLst>
            </p:cNvPr>
            <p:cNvGrpSpPr/>
            <p:nvPr/>
          </p:nvGrpSpPr>
          <p:grpSpPr>
            <a:xfrm>
              <a:off x="5402214" y="3423762"/>
              <a:ext cx="3069944" cy="4114943"/>
              <a:chOff x="124257" y="574215"/>
              <a:chExt cx="3600057" cy="4114943"/>
            </a:xfrm>
          </p:grpSpPr>
          <p:sp>
            <p:nvSpPr>
              <p:cNvPr id="45" name="TextBox 27">
                <a:extLst>
                  <a:ext uri="{FF2B5EF4-FFF2-40B4-BE49-F238E27FC236}">
                    <a16:creationId xmlns:a16="http://schemas.microsoft.com/office/drawing/2014/main" id="{B74BCAB1-FFC9-E837-32A9-FC145A12AAD7}"/>
                  </a:ext>
                </a:extLst>
              </p:cNvPr>
              <p:cNvSpPr txBox="1"/>
              <p:nvPr/>
            </p:nvSpPr>
            <p:spPr>
              <a:xfrm>
                <a:off x="381093" y="574215"/>
                <a:ext cx="2926080" cy="719254"/>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1" i="0" dirty="0">
                    <a:solidFill>
                      <a:srgbClr val="0D0D0D"/>
                    </a:solidFill>
                    <a:effectLst/>
                    <a:latin typeface="Arial" panose="020B0604020202020204" pitchFamily="34" charset="0"/>
                    <a:cs typeface="Arial" panose="020B0604020202020204" pitchFamily="34" charset="0"/>
                  </a:rPr>
                  <a:t>Modelling Around Business Domain</a:t>
                </a:r>
                <a:endParaRPr kumimoji="0" lang="en-US" sz="2400" b="1" i="0" u="none" strike="noStrike" kern="1200" cap="none" spc="0" normalizeH="0" baseline="0" noProof="1">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TextBox 28">
                <a:extLst>
                  <a:ext uri="{FF2B5EF4-FFF2-40B4-BE49-F238E27FC236}">
                    <a16:creationId xmlns:a16="http://schemas.microsoft.com/office/drawing/2014/main" id="{7447C744-BA24-5541-9863-EBADCED23C9B}"/>
                  </a:ext>
                </a:extLst>
              </p:cNvPr>
              <p:cNvSpPr txBox="1"/>
              <p:nvPr/>
            </p:nvSpPr>
            <p:spPr>
              <a:xfrm>
                <a:off x="124257" y="2478117"/>
                <a:ext cx="3600057" cy="2211041"/>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tabLst/>
                  <a:defRPr/>
                </a:pPr>
                <a:r>
                  <a:rPr lang="en-US" sz="2000" b="0" i="0" dirty="0">
                    <a:solidFill>
                      <a:srgbClr val="0D0D0D"/>
                    </a:solidFill>
                    <a:effectLst/>
                    <a:latin typeface="Arial" panose="020B0604020202020204" pitchFamily="34" charset="0"/>
                    <a:cs typeface="Arial" panose="020B0604020202020204" pitchFamily="34" charset="0"/>
                  </a:rPr>
                  <a:t>Each microservice is modeled around a specific business domain, leveraging DDD to ensure the service fully encapsulates all the domain logic and rules. This leads to services that are more cohesive and aligned with business needs.</a:t>
                </a:r>
                <a:endParaRPr kumimoji="0" lang="en-US" sz="2000" b="0" i="0" u="none" strike="noStrike" kern="1200" cap="none" spc="0" normalizeH="0" baseline="0" noProof="1">
                  <a:ln>
                    <a:noFill/>
                  </a:ln>
                  <a:solidFill>
                    <a:sysClr val="windowText" lastClr="000000">
                      <a:lumMod val="65000"/>
                      <a:lumOff val="35000"/>
                    </a:sysClr>
                  </a:solidFill>
                  <a:effectLst/>
                  <a:uLnTx/>
                  <a:uFillTx/>
                  <a:latin typeface="Arial" panose="020B0604020202020204" pitchFamily="34" charset="0"/>
                  <a:cs typeface="Arial" panose="020B0604020202020204" pitchFamily="34" charset="0"/>
                </a:endParaRPr>
              </a:p>
            </p:txBody>
          </p:sp>
        </p:grpSp>
        <p:pic>
          <p:nvPicPr>
            <p:cNvPr id="43" name="Graphic 32" descr="Lights On with solid fill">
              <a:extLst>
                <a:ext uri="{FF2B5EF4-FFF2-40B4-BE49-F238E27FC236}">
                  <a16:creationId xmlns:a16="http://schemas.microsoft.com/office/drawing/2014/main" id="{EB54745C-1356-047E-72D7-AEC010BCB46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193460" y="3149329"/>
              <a:ext cx="739056" cy="739056"/>
            </a:xfrm>
            <a:prstGeom prst="rect">
              <a:avLst/>
            </a:prstGeom>
          </p:spPr>
        </p:pic>
        <p:pic>
          <p:nvPicPr>
            <p:cNvPr id="44" name="Graphic 33" descr="Chat with solid fill">
              <a:extLst>
                <a:ext uri="{FF2B5EF4-FFF2-40B4-BE49-F238E27FC236}">
                  <a16:creationId xmlns:a16="http://schemas.microsoft.com/office/drawing/2014/main" id="{2BA230DF-1250-9392-BB3A-441AC7E428D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483635" y="4481160"/>
              <a:ext cx="739056" cy="739056"/>
            </a:xfrm>
            <a:prstGeom prst="rect">
              <a:avLst/>
            </a:prstGeom>
          </p:spPr>
        </p:pic>
      </p:grpSp>
      <p:grpSp>
        <p:nvGrpSpPr>
          <p:cNvPr id="68" name="Group 67">
            <a:extLst>
              <a:ext uri="{FF2B5EF4-FFF2-40B4-BE49-F238E27FC236}">
                <a16:creationId xmlns:a16="http://schemas.microsoft.com/office/drawing/2014/main" id="{2A9E6703-EF7F-82E8-CB93-4CC2DB9E79C7}"/>
              </a:ext>
            </a:extLst>
          </p:cNvPr>
          <p:cNvGrpSpPr/>
          <p:nvPr/>
        </p:nvGrpSpPr>
        <p:grpSpPr>
          <a:xfrm>
            <a:off x="10134524" y="6013536"/>
            <a:ext cx="4360389" cy="2528287"/>
            <a:chOff x="10134524" y="6013536"/>
            <a:chExt cx="4360389" cy="2528287"/>
          </a:xfrm>
        </p:grpSpPr>
        <p:sp>
          <p:nvSpPr>
            <p:cNvPr id="66" name="TextBox 25">
              <a:extLst>
                <a:ext uri="{FF2B5EF4-FFF2-40B4-BE49-F238E27FC236}">
                  <a16:creationId xmlns:a16="http://schemas.microsoft.com/office/drawing/2014/main" id="{059B9EAD-F199-801F-BB52-654BE1FD95A2}"/>
                </a:ext>
              </a:extLst>
            </p:cNvPr>
            <p:cNvSpPr txBox="1"/>
            <p:nvPr/>
          </p:nvSpPr>
          <p:spPr>
            <a:xfrm>
              <a:off x="10134524" y="7218384"/>
              <a:ext cx="4360389" cy="1323439"/>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dirty="0">
                  <a:solidFill>
                    <a:srgbClr val="0D0D0D"/>
                  </a:solidFill>
                  <a:latin typeface="Arial" panose="020B0604020202020204" pitchFamily="34" charset="0"/>
                  <a:cs typeface="Arial" panose="020B0604020202020204" pitchFamily="34" charset="0"/>
                </a:rPr>
                <a:t>communication between team members, reducing misunderstandings and improving collaboration.</a:t>
              </a:r>
              <a:r>
                <a:rPr lang="en-US" sz="2000" noProof="1">
                  <a:solidFill>
                    <a:srgbClr val="0D0D0D"/>
                  </a:solidFill>
                  <a:latin typeface="Arial" panose="020B0604020202020204" pitchFamily="34" charset="0"/>
                  <a:cs typeface="Arial" panose="020B0604020202020204" pitchFamily="34" charset="0"/>
                </a:rPr>
                <a:t> </a:t>
              </a:r>
            </a:p>
          </p:txBody>
        </p:sp>
        <p:sp>
          <p:nvSpPr>
            <p:cNvPr id="67" name="TextBox 25">
              <a:extLst>
                <a:ext uri="{FF2B5EF4-FFF2-40B4-BE49-F238E27FC236}">
                  <a16:creationId xmlns:a16="http://schemas.microsoft.com/office/drawing/2014/main" id="{CC966567-FCF9-116D-0A61-05DC8569FA87}"/>
                </a:ext>
              </a:extLst>
            </p:cNvPr>
            <p:cNvSpPr txBox="1"/>
            <p:nvPr/>
          </p:nvSpPr>
          <p:spPr>
            <a:xfrm>
              <a:off x="11640939" y="6013536"/>
              <a:ext cx="2586543" cy="1323439"/>
            </a:xfrm>
            <a:prstGeom prst="rect">
              <a:avLst/>
            </a:prstGeom>
            <a:noFill/>
          </p:spPr>
          <p:txBody>
            <a:bodyPr wrap="square" lIns="0" r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dirty="0">
                  <a:solidFill>
                    <a:srgbClr val="0D0D0D"/>
                  </a:solidFill>
                  <a:latin typeface="Arial" panose="020B0604020202020204" pitchFamily="34" charset="0"/>
                  <a:cs typeface="Arial" panose="020B0604020202020204" pitchFamily="34" charset="0"/>
                </a:rPr>
                <a:t>domain model. This language is used within the code, in the APIs, and in </a:t>
              </a:r>
              <a:endParaRPr lang="en-US" sz="2000" noProof="1">
                <a:solidFill>
                  <a:srgbClr val="0D0D0D"/>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567368210"/>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ECCCFC-59D2-EABA-CD97-6B5E6FA4AF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D8F04E-3C2E-9D69-5AA2-E82515D07FAD}"/>
              </a:ext>
            </a:extLst>
          </p:cNvPr>
          <p:cNvSpPr>
            <a:spLocks noGrp="1"/>
          </p:cNvSpPr>
          <p:nvPr>
            <p:ph type="title"/>
          </p:nvPr>
        </p:nvSpPr>
        <p:spPr>
          <a:xfrm>
            <a:off x="614758" y="369276"/>
            <a:ext cx="17030150" cy="1034106"/>
          </a:xfrm>
        </p:spPr>
        <p:txBody>
          <a:bodyPr>
            <a:normAutofit fontScale="90000"/>
          </a:bodyPr>
          <a:lstStyle/>
          <a:p>
            <a:br>
              <a:rPr lang="en-IN" sz="6000" dirty="0"/>
            </a:br>
            <a:r>
              <a:rPr lang="en-IN" sz="6000" dirty="0"/>
              <a:t> </a:t>
            </a:r>
            <a:br>
              <a:rPr lang="en-IN" sz="6000" dirty="0"/>
            </a:br>
            <a:r>
              <a:rPr lang="en-IN" sz="6000" dirty="0"/>
              <a:t> </a:t>
            </a:r>
            <a:r>
              <a:rPr lang="en-IN" dirty="0"/>
              <a:t>Concept of Bounded Contexts</a:t>
            </a:r>
            <a:br>
              <a:rPr lang="en-IN" b="0" i="0" dirty="0">
                <a:solidFill>
                  <a:srgbClr val="0D0D0D"/>
                </a:solidFill>
                <a:effectLst/>
                <a:latin typeface="Söhne"/>
              </a:rPr>
            </a:br>
            <a:br>
              <a:rPr lang="en-IN" b="1" i="0" dirty="0">
                <a:solidFill>
                  <a:srgbClr val="0D0D0D"/>
                </a:solidFill>
                <a:effectLst/>
                <a:latin typeface="Söhne"/>
              </a:rPr>
            </a:br>
            <a:endParaRPr lang="en-US" dirty="0"/>
          </a:p>
        </p:txBody>
      </p:sp>
      <p:sp>
        <p:nvSpPr>
          <p:cNvPr id="5" name="TextBox 4">
            <a:extLst>
              <a:ext uri="{FF2B5EF4-FFF2-40B4-BE49-F238E27FC236}">
                <a16:creationId xmlns:a16="http://schemas.microsoft.com/office/drawing/2014/main" id="{E2D874CC-BBE1-848F-5C5B-873E4DC611B6}"/>
              </a:ext>
            </a:extLst>
          </p:cNvPr>
          <p:cNvSpPr txBox="1"/>
          <p:nvPr/>
        </p:nvSpPr>
        <p:spPr>
          <a:xfrm>
            <a:off x="1016976" y="2048299"/>
            <a:ext cx="15805638" cy="830997"/>
          </a:xfrm>
          <a:prstGeom prst="rect">
            <a:avLst/>
          </a:prstGeom>
          <a:noFill/>
        </p:spPr>
        <p:txBody>
          <a:bodyPr wrap="square" rtlCol="0">
            <a:spAutoFit/>
          </a:bodyPr>
          <a:lstStyle/>
          <a:p>
            <a:pPr marL="180000" defTabSz="1371600">
              <a:spcBef>
                <a:spcPts val="1200"/>
              </a:spcBef>
              <a:spcAft>
                <a:spcPts val="1200"/>
              </a:spcAft>
              <a:buClr>
                <a:srgbClr val="095A82"/>
              </a:buClr>
              <a:buSzPct val="100000"/>
              <a:tabLst>
                <a:tab pos="457200" algn="l"/>
              </a:tabLst>
            </a:pPr>
            <a:r>
              <a:rPr lang="en-US" sz="2400" dirty="0">
                <a:solidFill>
                  <a:srgbClr val="404040"/>
                </a:solidFill>
                <a:latin typeface="Arial" panose="020B0604020202020204" pitchFamily="34" charset="0"/>
                <a:cs typeface="Arial" panose="020B0604020202020204" pitchFamily="34" charset="0"/>
              </a:rPr>
              <a:t>Bounded Contexts are particularly crucial in microservices, as they define the boundaries within which a specific domain model is valid. In microservices:</a:t>
            </a:r>
          </a:p>
        </p:txBody>
      </p:sp>
      <p:sp>
        <p:nvSpPr>
          <p:cNvPr id="7" name="Rectangle: Rounded Corners 6">
            <a:extLst>
              <a:ext uri="{FF2B5EF4-FFF2-40B4-BE49-F238E27FC236}">
                <a16:creationId xmlns:a16="http://schemas.microsoft.com/office/drawing/2014/main" id="{9AF42509-1936-E20C-51D1-F28138F3E9C1}"/>
              </a:ext>
            </a:extLst>
          </p:cNvPr>
          <p:cNvSpPr/>
          <p:nvPr/>
        </p:nvSpPr>
        <p:spPr>
          <a:xfrm>
            <a:off x="929055" y="1810139"/>
            <a:ext cx="15946313" cy="1343608"/>
          </a:xfrm>
          <a:prstGeom prst="roundRect">
            <a:avLst/>
          </a:prstGeom>
          <a:noFill/>
          <a:ln w="22225">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 name="Google Shape;508;p25">
            <a:extLst>
              <a:ext uri="{FF2B5EF4-FFF2-40B4-BE49-F238E27FC236}">
                <a16:creationId xmlns:a16="http://schemas.microsoft.com/office/drawing/2014/main" id="{73DACDEC-5560-C4B6-6278-2C8A01E642ED}"/>
              </a:ext>
            </a:extLst>
          </p:cNvPr>
          <p:cNvSpPr/>
          <p:nvPr/>
        </p:nvSpPr>
        <p:spPr>
          <a:xfrm>
            <a:off x="7198763" y="6998575"/>
            <a:ext cx="2729232" cy="271200"/>
          </a:xfrm>
          <a:prstGeom prst="rect">
            <a:avLst/>
          </a:prstGeom>
          <a:noFill/>
          <a:ln>
            <a:noFill/>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Pts val="1100"/>
              <a:buFont typeface="Arial"/>
              <a:buNone/>
              <a:tabLst/>
              <a:defRPr/>
            </a:pPr>
            <a:r>
              <a:rPr kumimoji="0" lang="en" sz="1700" b="0" i="0" u="none" strike="noStrike" kern="0" cap="none" spc="0" normalizeH="0" baseline="0" noProof="0">
                <a:ln>
                  <a:noFill/>
                </a:ln>
                <a:solidFill>
                  <a:srgbClr val="FFFFFF"/>
                </a:solidFill>
                <a:effectLst/>
                <a:uLnTx/>
                <a:uFillTx/>
                <a:latin typeface="Fira Sans Extra Condensed Medium"/>
                <a:ea typeface="Fira Sans Extra Condensed Medium"/>
                <a:cs typeface="Fira Sans Extra Condensed Medium"/>
                <a:sym typeface="Fira Sans Extra Condensed Medium"/>
              </a:rPr>
              <a:t>Mars</a:t>
            </a:r>
            <a:endParaRPr kumimoji="0" sz="1400" b="0" i="0" u="none" strike="noStrike" kern="0" cap="none" spc="0" normalizeH="0" baseline="0" noProof="0">
              <a:ln>
                <a:noFill/>
              </a:ln>
              <a:solidFill>
                <a:srgbClr val="FFFFFF"/>
              </a:solidFill>
              <a:effectLst/>
              <a:uLnTx/>
              <a:uFillTx/>
              <a:latin typeface="Arial"/>
              <a:cs typeface="Arial"/>
              <a:sym typeface="Arial"/>
            </a:endParaRPr>
          </a:p>
        </p:txBody>
      </p:sp>
      <p:grpSp>
        <p:nvGrpSpPr>
          <p:cNvPr id="15" name="Group 14">
            <a:extLst>
              <a:ext uri="{FF2B5EF4-FFF2-40B4-BE49-F238E27FC236}">
                <a16:creationId xmlns:a16="http://schemas.microsoft.com/office/drawing/2014/main" id="{90BAE1BC-3383-089D-CF2C-9C754D12C471}"/>
              </a:ext>
            </a:extLst>
          </p:cNvPr>
          <p:cNvGrpSpPr/>
          <p:nvPr/>
        </p:nvGrpSpPr>
        <p:grpSpPr>
          <a:xfrm>
            <a:off x="2817845" y="3614616"/>
            <a:ext cx="11887200" cy="3744525"/>
            <a:chOff x="0" y="1913104"/>
            <a:chExt cx="5497707" cy="3291691"/>
          </a:xfrm>
        </p:grpSpPr>
        <p:sp>
          <p:nvSpPr>
            <p:cNvPr id="3" name="Freeform: Shape 2">
              <a:extLst>
                <a:ext uri="{FF2B5EF4-FFF2-40B4-BE49-F238E27FC236}">
                  <a16:creationId xmlns:a16="http://schemas.microsoft.com/office/drawing/2014/main" id="{2F3A4AAF-92FC-A32B-5A6F-D40522AE3252}"/>
                </a:ext>
              </a:extLst>
            </p:cNvPr>
            <p:cNvSpPr/>
            <p:nvPr/>
          </p:nvSpPr>
          <p:spPr>
            <a:xfrm>
              <a:off x="1826045" y="3367551"/>
              <a:ext cx="2663680" cy="1372299"/>
            </a:xfrm>
            <a:custGeom>
              <a:avLst/>
              <a:gdLst>
                <a:gd name="connsiteX0" fmla="*/ 439647 w 2663680"/>
                <a:gd name="connsiteY0" fmla="*/ 0 h 1372299"/>
                <a:gd name="connsiteX1" fmla="*/ 1457676 w 2663680"/>
                <a:gd name="connsiteY1" fmla="*/ 0 h 1372299"/>
                <a:gd name="connsiteX2" fmla="*/ 1679456 w 2663680"/>
                <a:gd name="connsiteY2" fmla="*/ 27700 h 1372299"/>
                <a:gd name="connsiteX3" fmla="*/ 1728009 w 2663680"/>
                <a:gd name="connsiteY3" fmla="*/ 41614 h 1372299"/>
                <a:gd name="connsiteX4" fmla="*/ 1776562 w 2663680"/>
                <a:gd name="connsiteY4" fmla="*/ 55464 h 1372299"/>
                <a:gd name="connsiteX5" fmla="*/ 2261720 w 2663680"/>
                <a:gd name="connsiteY5" fmla="*/ 429733 h 1372299"/>
                <a:gd name="connsiteX6" fmla="*/ 2289412 w 2663680"/>
                <a:gd name="connsiteY6" fmla="*/ 478208 h 1372299"/>
                <a:gd name="connsiteX7" fmla="*/ 2317103 w 2663680"/>
                <a:gd name="connsiteY7" fmla="*/ 526747 h 1372299"/>
                <a:gd name="connsiteX8" fmla="*/ 2414209 w 2663680"/>
                <a:gd name="connsiteY8" fmla="*/ 914866 h 1372299"/>
                <a:gd name="connsiteX9" fmla="*/ 2663680 w 2663680"/>
                <a:gd name="connsiteY9" fmla="*/ 914866 h 1372299"/>
                <a:gd name="connsiteX10" fmla="*/ 2206213 w 2663680"/>
                <a:gd name="connsiteY10" fmla="*/ 1372299 h 1372299"/>
                <a:gd name="connsiteX11" fmla="*/ 1748871 w 2663680"/>
                <a:gd name="connsiteY11" fmla="*/ 914866 h 1372299"/>
                <a:gd name="connsiteX12" fmla="*/ 1991388 w 2663680"/>
                <a:gd name="connsiteY12" fmla="*/ 914866 h 1372299"/>
                <a:gd name="connsiteX13" fmla="*/ 1762654 w 2663680"/>
                <a:gd name="connsiteY13" fmla="*/ 526747 h 1372299"/>
                <a:gd name="connsiteX14" fmla="*/ 1707272 w 2663680"/>
                <a:gd name="connsiteY14" fmla="*/ 492058 h 1372299"/>
                <a:gd name="connsiteX15" fmla="*/ 1464630 w 2663680"/>
                <a:gd name="connsiteY15" fmla="*/ 429733 h 1372299"/>
                <a:gd name="connsiteX16" fmla="*/ 0 w 2663680"/>
                <a:gd name="connsiteY16" fmla="*/ 429733 h 1372299"/>
                <a:gd name="connsiteX17" fmla="*/ 11752 w 2663680"/>
                <a:gd name="connsiteY17" fmla="*/ 424786 h 1372299"/>
                <a:gd name="connsiteX18" fmla="*/ 386010 w 2663680"/>
                <a:gd name="connsiteY18" fmla="*/ 94387 h 1372299"/>
                <a:gd name="connsiteX19" fmla="*/ 413725 w 2663680"/>
                <a:gd name="connsiteY19" fmla="*/ 45841 h 1372299"/>
                <a:gd name="connsiteX20" fmla="*/ 424984 w 2663680"/>
                <a:gd name="connsiteY20" fmla="*/ 21599 h 137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663680" h="1372299">
                  <a:moveTo>
                    <a:pt x="439647" y="0"/>
                  </a:moveTo>
                  <a:lnTo>
                    <a:pt x="1457676" y="0"/>
                  </a:lnTo>
                  <a:cubicBezTo>
                    <a:pt x="1533921" y="0"/>
                    <a:pt x="1610165" y="13850"/>
                    <a:pt x="1679456" y="27700"/>
                  </a:cubicBezTo>
                  <a:cubicBezTo>
                    <a:pt x="1693364" y="34625"/>
                    <a:pt x="1714101" y="34625"/>
                    <a:pt x="1728009" y="41614"/>
                  </a:cubicBezTo>
                  <a:cubicBezTo>
                    <a:pt x="1741917" y="41614"/>
                    <a:pt x="1762654" y="48539"/>
                    <a:pt x="1776562" y="55464"/>
                  </a:cubicBezTo>
                  <a:cubicBezTo>
                    <a:pt x="1977480" y="124778"/>
                    <a:pt x="2143877" y="256417"/>
                    <a:pt x="2261720" y="429733"/>
                  </a:cubicBezTo>
                  <a:cubicBezTo>
                    <a:pt x="2268674" y="443583"/>
                    <a:pt x="2282458" y="464358"/>
                    <a:pt x="2289412" y="478208"/>
                  </a:cubicBezTo>
                  <a:cubicBezTo>
                    <a:pt x="2303319" y="492058"/>
                    <a:pt x="2310149" y="512897"/>
                    <a:pt x="2317103" y="526747"/>
                  </a:cubicBezTo>
                  <a:cubicBezTo>
                    <a:pt x="2372610" y="644536"/>
                    <a:pt x="2414209" y="776239"/>
                    <a:pt x="2414209" y="914866"/>
                  </a:cubicBezTo>
                  <a:lnTo>
                    <a:pt x="2663680" y="914866"/>
                  </a:lnTo>
                  <a:lnTo>
                    <a:pt x="2206213" y="1372299"/>
                  </a:lnTo>
                  <a:lnTo>
                    <a:pt x="1748871" y="914866"/>
                  </a:lnTo>
                  <a:lnTo>
                    <a:pt x="1991388" y="914866"/>
                  </a:lnTo>
                  <a:cubicBezTo>
                    <a:pt x="1977480" y="755463"/>
                    <a:pt x="1887452" y="616836"/>
                    <a:pt x="1762654" y="526747"/>
                  </a:cubicBezTo>
                  <a:cubicBezTo>
                    <a:pt x="1748871" y="512897"/>
                    <a:pt x="1728009" y="499047"/>
                    <a:pt x="1707272" y="492058"/>
                  </a:cubicBezTo>
                  <a:cubicBezTo>
                    <a:pt x="1637981" y="450508"/>
                    <a:pt x="1554783" y="429733"/>
                    <a:pt x="1464630" y="429733"/>
                  </a:cubicBezTo>
                  <a:lnTo>
                    <a:pt x="0" y="429733"/>
                  </a:lnTo>
                  <a:lnTo>
                    <a:pt x="11752" y="424786"/>
                  </a:lnTo>
                  <a:cubicBezTo>
                    <a:pt x="163787" y="351685"/>
                    <a:pt x="292470" y="234716"/>
                    <a:pt x="386010" y="94387"/>
                  </a:cubicBezTo>
                  <a:cubicBezTo>
                    <a:pt x="399867" y="80481"/>
                    <a:pt x="406796" y="59684"/>
                    <a:pt x="413725" y="45841"/>
                  </a:cubicBezTo>
                  <a:cubicBezTo>
                    <a:pt x="417189" y="38919"/>
                    <a:pt x="420654" y="30259"/>
                    <a:pt x="424984" y="21599"/>
                  </a:cubicBezTo>
                  <a:close/>
                </a:path>
              </a:pathLst>
            </a:custGeom>
            <a:solidFill>
              <a:srgbClr val="4CC1EF"/>
            </a:solidFill>
            <a:ln w="12700">
              <a:miter lim="400000"/>
            </a:ln>
          </p:spPr>
          <p:txBody>
            <a:bodyPr wrap="square" lIns="38100" tIns="38100" rIns="38100" bIns="38100" anchor="ctr">
              <a:noAutofit/>
            </a:bodyPr>
            <a:lstStyle/>
            <a:p>
              <a:pPr marL="0" marR="0" lvl="0" indent="0" defTabSz="91440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0" cap="none" spc="0" normalizeH="0" baseline="0" noProof="0">
                <a:ln>
                  <a:noFill/>
                </a:ln>
                <a:solidFill>
                  <a:srgbClr val="FFFFFF"/>
                </a:solidFill>
                <a:effectLst/>
                <a:uLnTx/>
                <a:uFillTx/>
              </a:endParaRPr>
            </a:p>
          </p:txBody>
        </p:sp>
        <p:sp>
          <p:nvSpPr>
            <p:cNvPr id="4" name="Shape">
              <a:extLst>
                <a:ext uri="{FF2B5EF4-FFF2-40B4-BE49-F238E27FC236}">
                  <a16:creationId xmlns:a16="http://schemas.microsoft.com/office/drawing/2014/main" id="{86464CE6-90FA-B27D-C50D-3670A33BDC4E}"/>
                </a:ext>
              </a:extLst>
            </p:cNvPr>
            <p:cNvSpPr/>
            <p:nvPr/>
          </p:nvSpPr>
          <p:spPr>
            <a:xfrm>
              <a:off x="0" y="2435027"/>
              <a:ext cx="2536670" cy="1365363"/>
            </a:xfrm>
            <a:custGeom>
              <a:avLst/>
              <a:gdLst/>
              <a:ahLst/>
              <a:cxnLst>
                <a:cxn ang="0">
                  <a:pos x="wd2" y="hd2"/>
                </a:cxn>
                <a:cxn ang="5400000">
                  <a:pos x="wd2" y="hd2"/>
                </a:cxn>
                <a:cxn ang="10800000">
                  <a:pos x="wd2" y="hd2"/>
                </a:cxn>
                <a:cxn ang="16200000">
                  <a:pos x="wd2" y="hd2"/>
                </a:cxn>
              </a:cxnLst>
              <a:rect l="0" t="0" r="r" b="b"/>
              <a:pathLst>
                <a:path w="21600" h="21600" extrusionOk="0">
                  <a:moveTo>
                    <a:pt x="18118" y="14912"/>
                  </a:moveTo>
                  <a:cubicBezTo>
                    <a:pt x="18236" y="14692"/>
                    <a:pt x="18295" y="14363"/>
                    <a:pt x="18354" y="14144"/>
                  </a:cubicBezTo>
                  <a:cubicBezTo>
                    <a:pt x="18413" y="13925"/>
                    <a:pt x="18472" y="13596"/>
                    <a:pt x="18590" y="13377"/>
                  </a:cubicBezTo>
                  <a:cubicBezTo>
                    <a:pt x="19121" y="11513"/>
                    <a:pt x="19416" y="9429"/>
                    <a:pt x="19475" y="7237"/>
                  </a:cubicBezTo>
                  <a:lnTo>
                    <a:pt x="21600" y="7237"/>
                  </a:lnTo>
                  <a:lnTo>
                    <a:pt x="17705" y="0"/>
                  </a:lnTo>
                  <a:lnTo>
                    <a:pt x="13810" y="7237"/>
                  </a:lnTo>
                  <a:lnTo>
                    <a:pt x="15875" y="7237"/>
                  </a:lnTo>
                  <a:cubicBezTo>
                    <a:pt x="15757" y="9758"/>
                    <a:pt x="14990" y="12061"/>
                    <a:pt x="13928" y="13377"/>
                  </a:cubicBezTo>
                  <a:cubicBezTo>
                    <a:pt x="13574" y="13815"/>
                    <a:pt x="13220" y="14144"/>
                    <a:pt x="12866" y="14363"/>
                  </a:cubicBezTo>
                  <a:cubicBezTo>
                    <a:pt x="12393" y="14692"/>
                    <a:pt x="11921" y="14802"/>
                    <a:pt x="11390" y="14802"/>
                  </a:cubicBezTo>
                  <a:lnTo>
                    <a:pt x="0" y="14802"/>
                  </a:lnTo>
                  <a:lnTo>
                    <a:pt x="0" y="21600"/>
                  </a:lnTo>
                  <a:lnTo>
                    <a:pt x="11331" y="21600"/>
                  </a:lnTo>
                  <a:cubicBezTo>
                    <a:pt x="11803" y="21600"/>
                    <a:pt x="12275" y="21490"/>
                    <a:pt x="12748" y="21381"/>
                  </a:cubicBezTo>
                  <a:cubicBezTo>
                    <a:pt x="12866" y="21381"/>
                    <a:pt x="13043" y="21271"/>
                    <a:pt x="13161" y="21271"/>
                  </a:cubicBezTo>
                  <a:cubicBezTo>
                    <a:pt x="13279" y="21161"/>
                    <a:pt x="13456" y="21161"/>
                    <a:pt x="13574" y="21052"/>
                  </a:cubicBezTo>
                  <a:cubicBezTo>
                    <a:pt x="15462" y="20175"/>
                    <a:pt x="17056" y="17872"/>
                    <a:pt x="18118" y="14912"/>
                  </a:cubicBezTo>
                  <a:close/>
                </a:path>
              </a:pathLst>
            </a:custGeom>
            <a:solidFill>
              <a:srgbClr val="A2B969"/>
            </a:solidFill>
            <a:ln w="12700">
              <a:miter lim="400000"/>
            </a:ln>
          </p:spPr>
          <p:txBody>
            <a:bodyPr lIns="38100" tIns="38100" rIns="38100" bIns="38100" anchor="ctr"/>
            <a:lstStyle/>
            <a:p>
              <a:pPr marL="0" marR="0" lvl="0" indent="0" defTabSz="91440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0" cap="none" spc="0" normalizeH="0" baseline="0" noProof="0">
                <a:ln>
                  <a:noFill/>
                </a:ln>
                <a:solidFill>
                  <a:srgbClr val="FFFFFF"/>
                </a:solidFill>
                <a:effectLst/>
                <a:uLnTx/>
                <a:uFillTx/>
              </a:endParaRPr>
            </a:p>
          </p:txBody>
        </p:sp>
        <p:sp>
          <p:nvSpPr>
            <p:cNvPr id="8" name="TextBox 7">
              <a:extLst>
                <a:ext uri="{FF2B5EF4-FFF2-40B4-BE49-F238E27FC236}">
                  <a16:creationId xmlns:a16="http://schemas.microsoft.com/office/drawing/2014/main" id="{B316DC89-4F44-1744-18E5-9715C64AFF15}"/>
                </a:ext>
              </a:extLst>
            </p:cNvPr>
            <p:cNvSpPr txBox="1"/>
            <p:nvPr/>
          </p:nvSpPr>
          <p:spPr>
            <a:xfrm>
              <a:off x="2571627" y="4798960"/>
              <a:ext cx="2926080" cy="405835"/>
            </a:xfrm>
            <a:prstGeom prst="rect">
              <a:avLst/>
            </a:prstGeom>
            <a:noFill/>
          </p:spPr>
          <p:txBody>
            <a:bodyPr wrap="square" lIns="0" rIns="0" rtlCol="0" anchor="b">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2400" b="1" dirty="0">
                  <a:solidFill>
                    <a:srgbClr val="404040"/>
                  </a:solidFill>
                  <a:latin typeface="Arial" panose="020B0604020202020204" pitchFamily="34" charset="0"/>
                  <a:cs typeface="Arial" panose="020B0604020202020204" pitchFamily="34" charset="0"/>
                </a:rPr>
                <a:t>Integration Points</a:t>
              </a:r>
              <a:endParaRPr kumimoji="0" lang="en-US" sz="2400" b="1" i="0" u="none" strike="noStrike" kern="0" cap="none" spc="0" normalizeH="0" baseline="0" noProof="1">
                <a:ln>
                  <a:noFill/>
                </a:ln>
                <a:solidFill>
                  <a:prstClr val="black"/>
                </a:solidFill>
                <a:effectLst/>
                <a:uLnTx/>
                <a:uFillTx/>
              </a:endParaRPr>
            </a:p>
          </p:txBody>
        </p:sp>
        <p:sp>
          <p:nvSpPr>
            <p:cNvPr id="11" name="TextBox 10">
              <a:extLst>
                <a:ext uri="{FF2B5EF4-FFF2-40B4-BE49-F238E27FC236}">
                  <a16:creationId xmlns:a16="http://schemas.microsoft.com/office/drawing/2014/main" id="{CF93D8B2-2921-95FB-DAE7-B10F247C4362}"/>
                </a:ext>
              </a:extLst>
            </p:cNvPr>
            <p:cNvSpPr txBox="1"/>
            <p:nvPr/>
          </p:nvSpPr>
          <p:spPr>
            <a:xfrm>
              <a:off x="617298" y="1913104"/>
              <a:ext cx="2926080" cy="405835"/>
            </a:xfrm>
            <a:prstGeom prst="rect">
              <a:avLst/>
            </a:prstGeom>
            <a:noFill/>
          </p:spPr>
          <p:txBody>
            <a:bodyPr wrap="square" lIns="0" rIns="0" rtlCol="0" anchor="b">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2400" b="1" dirty="0">
                  <a:solidFill>
                    <a:srgbClr val="404040"/>
                  </a:solidFill>
                  <a:latin typeface="Arial" panose="020B0604020202020204" pitchFamily="34" charset="0"/>
                  <a:cs typeface="Arial" panose="020B0604020202020204" pitchFamily="34" charset="0"/>
                </a:rPr>
                <a:t>Service Boundaries</a:t>
              </a:r>
              <a:endParaRPr kumimoji="0" lang="en-US" sz="2400" b="1" i="0" u="none" strike="noStrike" kern="0" cap="none" spc="0" normalizeH="0" baseline="0" noProof="1">
                <a:ln>
                  <a:noFill/>
                </a:ln>
                <a:solidFill>
                  <a:prstClr val="black"/>
                </a:solidFill>
                <a:effectLst/>
                <a:uLnTx/>
                <a:uFillTx/>
              </a:endParaRPr>
            </a:p>
          </p:txBody>
        </p:sp>
      </p:grpSp>
    </p:spTree>
    <p:extLst>
      <p:ext uri="{BB962C8B-B14F-4D97-AF65-F5344CB8AC3E}">
        <p14:creationId xmlns:p14="http://schemas.microsoft.com/office/powerpoint/2010/main" val="179353150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FE9BE191-1795-43B7-BAB9-B55A5396E679}"/>
              </a:ext>
            </a:extLst>
          </p:cNvPr>
          <p:cNvGrpSpPr/>
          <p:nvPr/>
        </p:nvGrpSpPr>
        <p:grpSpPr>
          <a:xfrm>
            <a:off x="8625245" y="3481754"/>
            <a:ext cx="3788309" cy="2716507"/>
            <a:chOff x="5752545" y="2289648"/>
            <a:chExt cx="2525539" cy="1866446"/>
          </a:xfrm>
        </p:grpSpPr>
        <p:sp>
          <p:nvSpPr>
            <p:cNvPr id="17" name="Shape">
              <a:extLst>
                <a:ext uri="{FF2B5EF4-FFF2-40B4-BE49-F238E27FC236}">
                  <a16:creationId xmlns:a16="http://schemas.microsoft.com/office/drawing/2014/main" id="{C575F0EC-5A30-4094-8BB4-385941FCDFF0}"/>
                </a:ext>
              </a:extLst>
            </p:cNvPr>
            <p:cNvSpPr/>
            <p:nvPr/>
          </p:nvSpPr>
          <p:spPr>
            <a:xfrm>
              <a:off x="5752545" y="2289648"/>
              <a:ext cx="2525539" cy="1866446"/>
            </a:xfrm>
            <a:custGeom>
              <a:avLst/>
              <a:gdLst/>
              <a:ahLst/>
              <a:cxnLst>
                <a:cxn ang="0">
                  <a:pos x="wd2" y="hd2"/>
                </a:cxn>
                <a:cxn ang="5400000">
                  <a:pos x="wd2" y="hd2"/>
                </a:cxn>
                <a:cxn ang="10800000">
                  <a:pos x="wd2" y="hd2"/>
                </a:cxn>
                <a:cxn ang="16200000">
                  <a:pos x="wd2" y="hd2"/>
                </a:cxn>
              </a:cxnLst>
              <a:rect l="0" t="0" r="r" b="b"/>
              <a:pathLst>
                <a:path w="20146" h="19892" extrusionOk="0">
                  <a:moveTo>
                    <a:pt x="10220" y="849"/>
                  </a:moveTo>
                  <a:cubicBezTo>
                    <a:pt x="7253" y="2675"/>
                    <a:pt x="5720" y="6862"/>
                    <a:pt x="6220" y="10914"/>
                  </a:cubicBezTo>
                  <a:cubicBezTo>
                    <a:pt x="6320" y="11760"/>
                    <a:pt x="6020" y="12607"/>
                    <a:pt x="5453" y="12963"/>
                  </a:cubicBezTo>
                  <a:lnTo>
                    <a:pt x="5386" y="13007"/>
                  </a:lnTo>
                  <a:cubicBezTo>
                    <a:pt x="4953" y="13275"/>
                    <a:pt x="4453" y="13275"/>
                    <a:pt x="4020" y="12963"/>
                  </a:cubicBezTo>
                  <a:cubicBezTo>
                    <a:pt x="3253" y="12428"/>
                    <a:pt x="2320" y="12384"/>
                    <a:pt x="1486" y="12963"/>
                  </a:cubicBezTo>
                  <a:cubicBezTo>
                    <a:pt x="220" y="13854"/>
                    <a:pt x="-347" y="15947"/>
                    <a:pt x="220" y="17684"/>
                  </a:cubicBezTo>
                  <a:cubicBezTo>
                    <a:pt x="853" y="19599"/>
                    <a:pt x="2553" y="20445"/>
                    <a:pt x="3953" y="19510"/>
                  </a:cubicBezTo>
                  <a:cubicBezTo>
                    <a:pt x="4786" y="18975"/>
                    <a:pt x="5320" y="17906"/>
                    <a:pt x="5453" y="16793"/>
                  </a:cubicBezTo>
                  <a:cubicBezTo>
                    <a:pt x="5520" y="16170"/>
                    <a:pt x="5820" y="15680"/>
                    <a:pt x="6253" y="15412"/>
                  </a:cubicBezTo>
                  <a:lnTo>
                    <a:pt x="6286" y="15368"/>
                  </a:lnTo>
                  <a:cubicBezTo>
                    <a:pt x="6853" y="14967"/>
                    <a:pt x="7553" y="15190"/>
                    <a:pt x="7986" y="15813"/>
                  </a:cubicBezTo>
                  <a:cubicBezTo>
                    <a:pt x="10053" y="18753"/>
                    <a:pt x="13386" y="19688"/>
                    <a:pt x="16220" y="17817"/>
                  </a:cubicBezTo>
                  <a:cubicBezTo>
                    <a:pt x="19853" y="15412"/>
                    <a:pt x="21253" y="9400"/>
                    <a:pt x="19186" y="4679"/>
                  </a:cubicBezTo>
                  <a:cubicBezTo>
                    <a:pt x="17420" y="493"/>
                    <a:pt x="13486" y="-1155"/>
                    <a:pt x="10220" y="849"/>
                  </a:cubicBezTo>
                  <a:close/>
                </a:path>
              </a:pathLst>
            </a:custGeom>
            <a:solidFill>
              <a:schemeClr val="accent2"/>
            </a:solidFill>
            <a:ln w="12700">
              <a:miter lim="400000"/>
            </a:ln>
          </p:spPr>
          <p:txBody>
            <a:bodyPr lIns="57150" tIns="57150" rIns="57150" bIns="5715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effectLst>
                    <a:outerShdw blurRad="38100" dist="12700" dir="5400000" rotWithShape="0">
                      <a:srgbClr val="000000">
                        <a:alpha val="50000"/>
                      </a:srgbClr>
                    </a:outerShdw>
                  </a:effectLst>
                </a:defRPr>
              </a:pPr>
              <a:endParaRPr sz="4500"/>
            </a:p>
          </p:txBody>
        </p:sp>
        <p:sp>
          <p:nvSpPr>
            <p:cNvPr id="19" name="Circle">
              <a:extLst>
                <a:ext uri="{FF2B5EF4-FFF2-40B4-BE49-F238E27FC236}">
                  <a16:creationId xmlns:a16="http://schemas.microsoft.com/office/drawing/2014/main" id="{79D2F628-332F-4420-AA01-7FF6E6F0AC98}"/>
                </a:ext>
              </a:extLst>
            </p:cNvPr>
            <p:cNvSpPr/>
            <p:nvPr/>
          </p:nvSpPr>
          <p:spPr>
            <a:xfrm>
              <a:off x="5895991" y="3611490"/>
              <a:ext cx="401162" cy="401159"/>
            </a:xfrm>
            <a:prstGeom prst="ellipse">
              <a:avLst/>
            </a:prstGeom>
            <a:solidFill>
              <a:schemeClr val="bg1"/>
            </a:solidFill>
            <a:ln w="12700">
              <a:miter lim="400000"/>
            </a:ln>
            <a:effectLst>
              <a:outerShdw blurRad="50800" dist="38100" dir="2700000" algn="tl" rotWithShape="0">
                <a:prstClr val="black">
                  <a:alpha val="40000"/>
                </a:prstClr>
              </a:outerShdw>
            </a:effectLst>
          </p:spPr>
          <p:txBody>
            <a:bodyPr lIns="57150" tIns="57150" rIns="57150" bIns="5715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effectLst>
                    <a:outerShdw blurRad="38100" dist="12700" dir="5400000" rotWithShape="0">
                      <a:srgbClr val="000000">
                        <a:alpha val="50000"/>
                      </a:srgbClr>
                    </a:outerShdw>
                  </a:effectLst>
                </a:defRPr>
              </a:pPr>
              <a:endParaRPr sz="4500" dirty="0"/>
            </a:p>
          </p:txBody>
        </p:sp>
      </p:grpSp>
      <p:sp>
        <p:nvSpPr>
          <p:cNvPr id="2" name="Title 1">
            <a:extLst>
              <a:ext uri="{FF2B5EF4-FFF2-40B4-BE49-F238E27FC236}">
                <a16:creationId xmlns:a16="http://schemas.microsoft.com/office/drawing/2014/main" id="{2C2BFAE1-45D3-4B3B-81D2-0BF25FA84FB8}"/>
              </a:ext>
            </a:extLst>
          </p:cNvPr>
          <p:cNvSpPr>
            <a:spLocks noGrp="1"/>
          </p:cNvSpPr>
          <p:nvPr>
            <p:ph type="title"/>
          </p:nvPr>
        </p:nvSpPr>
        <p:spPr/>
        <p:txBody>
          <a:bodyPr/>
          <a:lstStyle/>
          <a:p>
            <a:r>
              <a:rPr lang="en-US" dirty="0"/>
              <a:t> Entity and Value Object Patterns</a:t>
            </a:r>
          </a:p>
        </p:txBody>
      </p:sp>
      <p:grpSp>
        <p:nvGrpSpPr>
          <p:cNvPr id="4" name="Group 3">
            <a:extLst>
              <a:ext uri="{FF2B5EF4-FFF2-40B4-BE49-F238E27FC236}">
                <a16:creationId xmlns:a16="http://schemas.microsoft.com/office/drawing/2014/main" id="{F633D72F-95E6-5615-F557-0D3C6C07F766}"/>
              </a:ext>
            </a:extLst>
          </p:cNvPr>
          <p:cNvGrpSpPr/>
          <p:nvPr/>
        </p:nvGrpSpPr>
        <p:grpSpPr>
          <a:xfrm>
            <a:off x="290700" y="2584938"/>
            <a:ext cx="17575271" cy="5802924"/>
            <a:chOff x="283940" y="1328546"/>
            <a:chExt cx="11625026" cy="4692687"/>
          </a:xfrm>
        </p:grpSpPr>
        <p:sp>
          <p:nvSpPr>
            <p:cNvPr id="3" name="Shape">
              <a:extLst>
                <a:ext uri="{FF2B5EF4-FFF2-40B4-BE49-F238E27FC236}">
                  <a16:creationId xmlns:a16="http://schemas.microsoft.com/office/drawing/2014/main" id="{35D8CECC-9BBA-0647-9F90-9DD0EC7662F2}"/>
                </a:ext>
              </a:extLst>
            </p:cNvPr>
            <p:cNvSpPr/>
            <p:nvPr/>
          </p:nvSpPr>
          <p:spPr>
            <a:xfrm>
              <a:off x="4885664" y="2623944"/>
              <a:ext cx="2444482" cy="3397289"/>
            </a:xfrm>
            <a:custGeom>
              <a:avLst/>
              <a:gdLst/>
              <a:ahLst/>
              <a:cxnLst>
                <a:cxn ang="0">
                  <a:pos x="wd2" y="hd2"/>
                </a:cxn>
                <a:cxn ang="5400000">
                  <a:pos x="wd2" y="hd2"/>
                </a:cxn>
                <a:cxn ang="10800000">
                  <a:pos x="wd2" y="hd2"/>
                </a:cxn>
                <a:cxn ang="16200000">
                  <a:pos x="wd2" y="hd2"/>
                </a:cxn>
              </a:cxnLst>
              <a:rect l="0" t="0" r="r" b="b"/>
              <a:pathLst>
                <a:path w="21600" h="21600" extrusionOk="0">
                  <a:moveTo>
                    <a:pt x="21268" y="17243"/>
                  </a:moveTo>
                  <a:lnTo>
                    <a:pt x="18056" y="17243"/>
                  </a:lnTo>
                  <a:lnTo>
                    <a:pt x="16062" y="15888"/>
                  </a:lnTo>
                  <a:lnTo>
                    <a:pt x="18536" y="15888"/>
                  </a:lnTo>
                  <a:cubicBezTo>
                    <a:pt x="18720" y="15888"/>
                    <a:pt x="18868" y="15782"/>
                    <a:pt x="18868" y="15649"/>
                  </a:cubicBezTo>
                  <a:cubicBezTo>
                    <a:pt x="18868" y="15516"/>
                    <a:pt x="18720" y="15410"/>
                    <a:pt x="18536" y="15410"/>
                  </a:cubicBezTo>
                  <a:lnTo>
                    <a:pt x="11705" y="15410"/>
                  </a:lnTo>
                  <a:lnTo>
                    <a:pt x="11705" y="0"/>
                  </a:lnTo>
                  <a:lnTo>
                    <a:pt x="9526" y="0"/>
                  </a:lnTo>
                  <a:lnTo>
                    <a:pt x="9526" y="15410"/>
                  </a:lnTo>
                  <a:lnTo>
                    <a:pt x="2326" y="15410"/>
                  </a:lnTo>
                  <a:cubicBezTo>
                    <a:pt x="2142" y="15410"/>
                    <a:pt x="1994" y="15516"/>
                    <a:pt x="1994" y="15649"/>
                  </a:cubicBezTo>
                  <a:cubicBezTo>
                    <a:pt x="1994" y="15782"/>
                    <a:pt x="2142" y="15888"/>
                    <a:pt x="2326" y="15888"/>
                  </a:cubicBezTo>
                  <a:lnTo>
                    <a:pt x="5391" y="15888"/>
                  </a:lnTo>
                  <a:lnTo>
                    <a:pt x="3397" y="17243"/>
                  </a:lnTo>
                  <a:lnTo>
                    <a:pt x="185" y="17243"/>
                  </a:lnTo>
                  <a:cubicBezTo>
                    <a:pt x="74" y="17243"/>
                    <a:pt x="0" y="17296"/>
                    <a:pt x="0" y="17376"/>
                  </a:cubicBezTo>
                  <a:cubicBezTo>
                    <a:pt x="0" y="17455"/>
                    <a:pt x="74" y="17508"/>
                    <a:pt x="185" y="17508"/>
                  </a:cubicBezTo>
                  <a:lnTo>
                    <a:pt x="3286" y="17508"/>
                  </a:lnTo>
                  <a:lnTo>
                    <a:pt x="3286" y="19661"/>
                  </a:lnTo>
                  <a:cubicBezTo>
                    <a:pt x="3286" y="19740"/>
                    <a:pt x="3360" y="19793"/>
                    <a:pt x="3471" y="19793"/>
                  </a:cubicBezTo>
                  <a:cubicBezTo>
                    <a:pt x="3582" y="19793"/>
                    <a:pt x="3655" y="19740"/>
                    <a:pt x="3655" y="19661"/>
                  </a:cubicBezTo>
                  <a:lnTo>
                    <a:pt x="3655" y="17455"/>
                  </a:lnTo>
                  <a:lnTo>
                    <a:pt x="5908" y="15914"/>
                  </a:lnTo>
                  <a:lnTo>
                    <a:pt x="7053" y="15914"/>
                  </a:lnTo>
                  <a:lnTo>
                    <a:pt x="7053" y="19634"/>
                  </a:lnTo>
                  <a:lnTo>
                    <a:pt x="4616" y="21387"/>
                  </a:lnTo>
                  <a:cubicBezTo>
                    <a:pt x="4542" y="21441"/>
                    <a:pt x="4542" y="21520"/>
                    <a:pt x="4616" y="21573"/>
                  </a:cubicBezTo>
                  <a:cubicBezTo>
                    <a:pt x="4652" y="21600"/>
                    <a:pt x="4689" y="21600"/>
                    <a:pt x="4763" y="21600"/>
                  </a:cubicBezTo>
                  <a:cubicBezTo>
                    <a:pt x="4837" y="21600"/>
                    <a:pt x="4874" y="21600"/>
                    <a:pt x="4911" y="21573"/>
                  </a:cubicBezTo>
                  <a:lnTo>
                    <a:pt x="7274" y="19873"/>
                  </a:lnTo>
                  <a:lnTo>
                    <a:pt x="9526" y="21494"/>
                  </a:lnTo>
                  <a:cubicBezTo>
                    <a:pt x="9563" y="21520"/>
                    <a:pt x="9600" y="21520"/>
                    <a:pt x="9674" y="21520"/>
                  </a:cubicBezTo>
                  <a:cubicBezTo>
                    <a:pt x="9748" y="21520"/>
                    <a:pt x="9785" y="21520"/>
                    <a:pt x="9822" y="21494"/>
                  </a:cubicBezTo>
                  <a:cubicBezTo>
                    <a:pt x="9895" y="21441"/>
                    <a:pt x="9895" y="21361"/>
                    <a:pt x="9822" y="21308"/>
                  </a:cubicBezTo>
                  <a:lnTo>
                    <a:pt x="7495" y="19634"/>
                  </a:lnTo>
                  <a:lnTo>
                    <a:pt x="7495" y="15914"/>
                  </a:lnTo>
                  <a:lnTo>
                    <a:pt x="10228" y="15914"/>
                  </a:lnTo>
                  <a:lnTo>
                    <a:pt x="8049" y="17482"/>
                  </a:lnTo>
                  <a:cubicBezTo>
                    <a:pt x="7975" y="17535"/>
                    <a:pt x="7975" y="17615"/>
                    <a:pt x="8049" y="17668"/>
                  </a:cubicBezTo>
                  <a:cubicBezTo>
                    <a:pt x="8086" y="17694"/>
                    <a:pt x="8123" y="17694"/>
                    <a:pt x="8197" y="17694"/>
                  </a:cubicBezTo>
                  <a:cubicBezTo>
                    <a:pt x="8271" y="17694"/>
                    <a:pt x="8308" y="17694"/>
                    <a:pt x="8345" y="17668"/>
                  </a:cubicBezTo>
                  <a:lnTo>
                    <a:pt x="10708" y="15968"/>
                  </a:lnTo>
                  <a:lnTo>
                    <a:pt x="12960" y="17588"/>
                  </a:lnTo>
                  <a:cubicBezTo>
                    <a:pt x="12997" y="17615"/>
                    <a:pt x="13034" y="17615"/>
                    <a:pt x="13108" y="17615"/>
                  </a:cubicBezTo>
                  <a:cubicBezTo>
                    <a:pt x="13182" y="17615"/>
                    <a:pt x="13219" y="17615"/>
                    <a:pt x="13255" y="17588"/>
                  </a:cubicBezTo>
                  <a:cubicBezTo>
                    <a:pt x="13329" y="17535"/>
                    <a:pt x="13329" y="17455"/>
                    <a:pt x="13255" y="17402"/>
                  </a:cubicBezTo>
                  <a:lnTo>
                    <a:pt x="11188" y="15914"/>
                  </a:lnTo>
                  <a:lnTo>
                    <a:pt x="14105" y="15914"/>
                  </a:lnTo>
                  <a:lnTo>
                    <a:pt x="14105" y="19634"/>
                  </a:lnTo>
                  <a:lnTo>
                    <a:pt x="11778" y="21308"/>
                  </a:lnTo>
                  <a:cubicBezTo>
                    <a:pt x="11705" y="21361"/>
                    <a:pt x="11705" y="21441"/>
                    <a:pt x="11778" y="21494"/>
                  </a:cubicBezTo>
                  <a:cubicBezTo>
                    <a:pt x="11815" y="21520"/>
                    <a:pt x="11852" y="21520"/>
                    <a:pt x="11926" y="21520"/>
                  </a:cubicBezTo>
                  <a:cubicBezTo>
                    <a:pt x="12000" y="21520"/>
                    <a:pt x="12037" y="21520"/>
                    <a:pt x="12074" y="21494"/>
                  </a:cubicBezTo>
                  <a:lnTo>
                    <a:pt x="14326" y="19873"/>
                  </a:lnTo>
                  <a:lnTo>
                    <a:pt x="16689" y="21573"/>
                  </a:lnTo>
                  <a:cubicBezTo>
                    <a:pt x="16726" y="21600"/>
                    <a:pt x="16763" y="21600"/>
                    <a:pt x="16837" y="21600"/>
                  </a:cubicBezTo>
                  <a:cubicBezTo>
                    <a:pt x="16911" y="21600"/>
                    <a:pt x="16948" y="21600"/>
                    <a:pt x="16985" y="21573"/>
                  </a:cubicBezTo>
                  <a:cubicBezTo>
                    <a:pt x="17058" y="21520"/>
                    <a:pt x="17058" y="21441"/>
                    <a:pt x="16985" y="21387"/>
                  </a:cubicBezTo>
                  <a:lnTo>
                    <a:pt x="14547" y="19634"/>
                  </a:lnTo>
                  <a:lnTo>
                    <a:pt x="14547" y="15914"/>
                  </a:lnTo>
                  <a:lnTo>
                    <a:pt x="15692" y="15914"/>
                  </a:lnTo>
                  <a:lnTo>
                    <a:pt x="17945" y="17455"/>
                  </a:lnTo>
                  <a:lnTo>
                    <a:pt x="17945" y="19661"/>
                  </a:lnTo>
                  <a:cubicBezTo>
                    <a:pt x="17945" y="19740"/>
                    <a:pt x="18018" y="19793"/>
                    <a:pt x="18129" y="19793"/>
                  </a:cubicBezTo>
                  <a:cubicBezTo>
                    <a:pt x="18240" y="19793"/>
                    <a:pt x="18314" y="19740"/>
                    <a:pt x="18314" y="19661"/>
                  </a:cubicBezTo>
                  <a:lnTo>
                    <a:pt x="18314" y="17508"/>
                  </a:lnTo>
                  <a:lnTo>
                    <a:pt x="21415" y="17508"/>
                  </a:lnTo>
                  <a:cubicBezTo>
                    <a:pt x="21526" y="17508"/>
                    <a:pt x="21600" y="17455"/>
                    <a:pt x="21600" y="17376"/>
                  </a:cubicBezTo>
                  <a:cubicBezTo>
                    <a:pt x="21600" y="17296"/>
                    <a:pt x="21379" y="17243"/>
                    <a:pt x="21268" y="17243"/>
                  </a:cubicBezTo>
                  <a:close/>
                </a:path>
              </a:pathLst>
            </a:custGeom>
            <a:solidFill>
              <a:schemeClr val="tx2"/>
            </a:solidFill>
            <a:ln w="12700">
              <a:miter lim="400000"/>
            </a:ln>
          </p:spPr>
          <p:txBody>
            <a:bodyPr lIns="57150" tIns="57150" rIns="57150" bIns="5715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effectLst>
                    <a:outerShdw blurRad="38100" dist="12700" dir="5400000" rotWithShape="0">
                      <a:srgbClr val="000000">
                        <a:alpha val="50000"/>
                      </a:srgbClr>
                    </a:outerShdw>
                  </a:effectLst>
                </a:defRPr>
              </a:pPr>
              <a:endParaRPr sz="4500"/>
            </a:p>
          </p:txBody>
        </p:sp>
        <p:grpSp>
          <p:nvGrpSpPr>
            <p:cNvPr id="12" name="Group 11">
              <a:extLst>
                <a:ext uri="{FF2B5EF4-FFF2-40B4-BE49-F238E27FC236}">
                  <a16:creationId xmlns:a16="http://schemas.microsoft.com/office/drawing/2014/main" id="{D4399F02-0EEE-4CE7-9B62-B0F2E6684FB8}"/>
                </a:ext>
              </a:extLst>
            </p:cNvPr>
            <p:cNvGrpSpPr/>
            <p:nvPr/>
          </p:nvGrpSpPr>
          <p:grpSpPr>
            <a:xfrm>
              <a:off x="3912679" y="1328546"/>
              <a:ext cx="2525539" cy="1866446"/>
              <a:chOff x="3913915" y="1328546"/>
              <a:chExt cx="2525539" cy="1866446"/>
            </a:xfrm>
          </p:grpSpPr>
          <p:sp>
            <p:nvSpPr>
              <p:cNvPr id="13" name="Shape">
                <a:extLst>
                  <a:ext uri="{FF2B5EF4-FFF2-40B4-BE49-F238E27FC236}">
                    <a16:creationId xmlns:a16="http://schemas.microsoft.com/office/drawing/2014/main" id="{F713DE28-0D05-4201-A177-BD6AF06EF7AD}"/>
                  </a:ext>
                </a:extLst>
              </p:cNvPr>
              <p:cNvSpPr/>
              <p:nvPr/>
            </p:nvSpPr>
            <p:spPr>
              <a:xfrm>
                <a:off x="3913915" y="1328546"/>
                <a:ext cx="2525539" cy="1866446"/>
              </a:xfrm>
              <a:custGeom>
                <a:avLst/>
                <a:gdLst/>
                <a:ahLst/>
                <a:cxnLst>
                  <a:cxn ang="0">
                    <a:pos x="wd2" y="hd2"/>
                  </a:cxn>
                  <a:cxn ang="5400000">
                    <a:pos x="wd2" y="hd2"/>
                  </a:cxn>
                  <a:cxn ang="10800000">
                    <a:pos x="wd2" y="hd2"/>
                  </a:cxn>
                  <a:cxn ang="16200000">
                    <a:pos x="wd2" y="hd2"/>
                  </a:cxn>
                </a:cxnLst>
                <a:rect l="0" t="0" r="r" b="b"/>
                <a:pathLst>
                  <a:path w="20146" h="19892" extrusionOk="0">
                    <a:moveTo>
                      <a:pt x="9926" y="849"/>
                    </a:moveTo>
                    <a:cubicBezTo>
                      <a:pt x="12893" y="2675"/>
                      <a:pt x="14426" y="6862"/>
                      <a:pt x="13926" y="10914"/>
                    </a:cubicBezTo>
                    <a:cubicBezTo>
                      <a:pt x="13826" y="11760"/>
                      <a:pt x="14126" y="12607"/>
                      <a:pt x="14693" y="12963"/>
                    </a:cubicBezTo>
                    <a:lnTo>
                      <a:pt x="14760" y="13007"/>
                    </a:lnTo>
                    <a:cubicBezTo>
                      <a:pt x="15193" y="13275"/>
                      <a:pt x="15693" y="13275"/>
                      <a:pt x="16126" y="12963"/>
                    </a:cubicBezTo>
                    <a:cubicBezTo>
                      <a:pt x="16893" y="12428"/>
                      <a:pt x="17826" y="12384"/>
                      <a:pt x="18660" y="12963"/>
                    </a:cubicBezTo>
                    <a:cubicBezTo>
                      <a:pt x="19926" y="13854"/>
                      <a:pt x="20493" y="15947"/>
                      <a:pt x="19926" y="17684"/>
                    </a:cubicBezTo>
                    <a:cubicBezTo>
                      <a:pt x="19293" y="19599"/>
                      <a:pt x="17593" y="20445"/>
                      <a:pt x="16193" y="19510"/>
                    </a:cubicBezTo>
                    <a:cubicBezTo>
                      <a:pt x="15360" y="18975"/>
                      <a:pt x="14826" y="17906"/>
                      <a:pt x="14693" y="16793"/>
                    </a:cubicBezTo>
                    <a:cubicBezTo>
                      <a:pt x="14626" y="16170"/>
                      <a:pt x="14326" y="15680"/>
                      <a:pt x="13893" y="15412"/>
                    </a:cubicBezTo>
                    <a:lnTo>
                      <a:pt x="13860" y="15368"/>
                    </a:lnTo>
                    <a:cubicBezTo>
                      <a:pt x="13293" y="14967"/>
                      <a:pt x="12593" y="15190"/>
                      <a:pt x="12160" y="15813"/>
                    </a:cubicBezTo>
                    <a:cubicBezTo>
                      <a:pt x="10093" y="18753"/>
                      <a:pt x="6760" y="19688"/>
                      <a:pt x="3926" y="17817"/>
                    </a:cubicBezTo>
                    <a:cubicBezTo>
                      <a:pt x="293" y="15412"/>
                      <a:pt x="-1107" y="9400"/>
                      <a:pt x="960" y="4679"/>
                    </a:cubicBezTo>
                    <a:cubicBezTo>
                      <a:pt x="2760" y="493"/>
                      <a:pt x="6693" y="-1155"/>
                      <a:pt x="9926" y="849"/>
                    </a:cubicBezTo>
                    <a:close/>
                  </a:path>
                </a:pathLst>
              </a:custGeom>
              <a:solidFill>
                <a:srgbClr val="00B0F0"/>
              </a:solidFill>
              <a:ln w="12700">
                <a:miter lim="400000"/>
              </a:ln>
            </p:spPr>
            <p:txBody>
              <a:bodyPr lIns="57150" tIns="57150" rIns="57150" bIns="5715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effectLst>
                      <a:outerShdw blurRad="38100" dist="12700" dir="5400000" rotWithShape="0">
                        <a:srgbClr val="000000">
                          <a:alpha val="50000"/>
                        </a:srgbClr>
                      </a:outerShdw>
                    </a:effectLst>
                  </a:defRPr>
                </a:pPr>
                <a:endParaRPr sz="4500"/>
              </a:p>
            </p:txBody>
          </p:sp>
          <p:sp>
            <p:nvSpPr>
              <p:cNvPr id="15" name="Circle">
                <a:extLst>
                  <a:ext uri="{FF2B5EF4-FFF2-40B4-BE49-F238E27FC236}">
                    <a16:creationId xmlns:a16="http://schemas.microsoft.com/office/drawing/2014/main" id="{C1ED4769-9165-4936-821B-2296730B2E0A}"/>
                  </a:ext>
                </a:extLst>
              </p:cNvPr>
              <p:cNvSpPr/>
              <p:nvPr/>
            </p:nvSpPr>
            <p:spPr>
              <a:xfrm>
                <a:off x="5894845" y="2651359"/>
                <a:ext cx="401162" cy="401159"/>
              </a:xfrm>
              <a:prstGeom prst="ellipse">
                <a:avLst/>
              </a:prstGeom>
              <a:solidFill>
                <a:schemeClr val="bg1"/>
              </a:solidFill>
              <a:ln w="12700">
                <a:miter lim="400000"/>
              </a:ln>
              <a:effectLst>
                <a:outerShdw blurRad="50800" dist="38100" dir="2700000" algn="tl" rotWithShape="0">
                  <a:prstClr val="black">
                    <a:alpha val="40000"/>
                  </a:prstClr>
                </a:outerShdw>
              </a:effectLst>
            </p:spPr>
            <p:txBody>
              <a:bodyPr lIns="57150" tIns="57150" rIns="57150" bIns="5715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effectLst>
                      <a:outerShdw blurRad="38100" dist="12700" dir="5400000" rotWithShape="0">
                        <a:srgbClr val="000000">
                          <a:alpha val="50000"/>
                        </a:srgbClr>
                      </a:outerShdw>
                    </a:effectLst>
                  </a:defRPr>
                </a:pPr>
                <a:endParaRPr sz="4500"/>
              </a:p>
            </p:txBody>
          </p:sp>
        </p:grpSp>
        <p:pic>
          <p:nvPicPr>
            <p:cNvPr id="8" name="Graphic 23" descr="Gears">
              <a:extLst>
                <a:ext uri="{FF2B5EF4-FFF2-40B4-BE49-F238E27FC236}">
                  <a16:creationId xmlns:a16="http://schemas.microsoft.com/office/drawing/2014/main" id="{128474C4-FD52-3A46-8C5B-17D1226C2A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28351" y="2598442"/>
              <a:ext cx="1127132" cy="1127132"/>
            </a:xfrm>
            <a:prstGeom prst="rect">
              <a:avLst/>
            </a:prstGeom>
          </p:spPr>
        </p:pic>
        <p:pic>
          <p:nvPicPr>
            <p:cNvPr id="9" name="Graphic 25" descr="Lights On">
              <a:extLst>
                <a:ext uri="{FF2B5EF4-FFF2-40B4-BE49-F238E27FC236}">
                  <a16:creationId xmlns:a16="http://schemas.microsoft.com/office/drawing/2014/main" id="{88A0D92A-DC33-3847-AED7-82BEF452CA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229549" y="1648764"/>
              <a:ext cx="1127132" cy="1127132"/>
            </a:xfrm>
            <a:prstGeom prst="rect">
              <a:avLst/>
            </a:prstGeom>
          </p:spPr>
        </p:pic>
        <p:grpSp>
          <p:nvGrpSpPr>
            <p:cNvPr id="24" name="Group 23">
              <a:extLst>
                <a:ext uri="{FF2B5EF4-FFF2-40B4-BE49-F238E27FC236}">
                  <a16:creationId xmlns:a16="http://schemas.microsoft.com/office/drawing/2014/main" id="{52425AE3-274C-4E58-85DC-D6B67909896B}"/>
                </a:ext>
              </a:extLst>
            </p:cNvPr>
            <p:cNvGrpSpPr/>
            <p:nvPr/>
          </p:nvGrpSpPr>
          <p:grpSpPr>
            <a:xfrm>
              <a:off x="283940" y="1669461"/>
              <a:ext cx="3736249" cy="2258856"/>
              <a:chOff x="123577" y="2680535"/>
              <a:chExt cx="3736249" cy="2258856"/>
            </a:xfrm>
          </p:grpSpPr>
          <p:sp>
            <p:nvSpPr>
              <p:cNvPr id="25" name="TextBox 24">
                <a:extLst>
                  <a:ext uri="{FF2B5EF4-FFF2-40B4-BE49-F238E27FC236}">
                    <a16:creationId xmlns:a16="http://schemas.microsoft.com/office/drawing/2014/main" id="{8BA6E503-A97D-4A81-9899-E8C8556CE158}"/>
                  </a:ext>
                </a:extLst>
              </p:cNvPr>
              <p:cNvSpPr txBox="1"/>
              <p:nvPr/>
            </p:nvSpPr>
            <p:spPr>
              <a:xfrm>
                <a:off x="123577" y="2680535"/>
                <a:ext cx="3736249" cy="423116"/>
              </a:xfrm>
              <a:prstGeom prst="rect">
                <a:avLst/>
              </a:prstGeom>
              <a:noFill/>
            </p:spPr>
            <p:txBody>
              <a:bodyPr wrap="square" lIns="0" rIns="0" rtlCol="0" anchor="b">
                <a:spAutoFit/>
              </a:bodyPr>
              <a:lstStyle/>
              <a:p>
                <a:pPr marL="180000" defTabSz="1371600">
                  <a:spcBef>
                    <a:spcPts val="1200"/>
                  </a:spcBef>
                  <a:spcAft>
                    <a:spcPts val="1200"/>
                  </a:spcAft>
                  <a:buClr>
                    <a:srgbClr val="095A82"/>
                  </a:buClr>
                  <a:buSzPct val="100000"/>
                  <a:tabLst>
                    <a:tab pos="457200" algn="l"/>
                  </a:tabLst>
                </a:pPr>
                <a:r>
                  <a:rPr lang="en-US" sz="2800" b="1" dirty="0">
                    <a:solidFill>
                      <a:srgbClr val="00B0F0"/>
                    </a:solidFill>
                    <a:latin typeface="Arial" panose="020B0604020202020204" pitchFamily="34" charset="0"/>
                    <a:cs typeface="Arial" panose="020B0604020202020204" pitchFamily="34" charset="0"/>
                  </a:rPr>
                  <a:t>Value Objects in Microservices</a:t>
                </a:r>
                <a:endParaRPr lang="en-US" sz="2800" b="1" noProof="1">
                  <a:solidFill>
                    <a:srgbClr val="00B0F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415C93CC-37C2-4C63-87D2-52D26FED6A24}"/>
                  </a:ext>
                </a:extLst>
              </p:cNvPr>
              <p:cNvSpPr txBox="1"/>
              <p:nvPr/>
            </p:nvSpPr>
            <p:spPr>
              <a:xfrm>
                <a:off x="193359" y="3072704"/>
                <a:ext cx="3505537" cy="1866687"/>
              </a:xfrm>
              <a:prstGeom prst="rect">
                <a:avLst/>
              </a:prstGeom>
              <a:noFill/>
            </p:spPr>
            <p:txBody>
              <a:bodyPr wrap="square" lIns="0" rIns="0" rtlCol="0" anchor="t">
                <a:spAutoFit/>
              </a:bodyPr>
              <a:lstStyle/>
              <a:p>
                <a:pPr marL="180000" defTabSz="1371600">
                  <a:spcBef>
                    <a:spcPts val="1200"/>
                  </a:spcBef>
                  <a:spcAft>
                    <a:spcPts val="1200"/>
                  </a:spcAft>
                  <a:buClr>
                    <a:srgbClr val="095A82"/>
                  </a:buClr>
                  <a:buSzPct val="100000"/>
                  <a:tabLst>
                    <a:tab pos="457200" algn="l"/>
                  </a:tabLst>
                </a:pPr>
                <a:r>
                  <a:rPr lang="en-US" sz="2400" dirty="0">
                    <a:solidFill>
                      <a:srgbClr val="404040"/>
                    </a:solidFill>
                    <a:latin typeface="Arial" panose="020B0604020202020204" pitchFamily="34" charset="0"/>
                    <a:cs typeface="Arial" panose="020B0604020202020204" pitchFamily="34" charset="0"/>
                  </a:rPr>
                  <a:t>Value Objects are used extensively in microservices to represent concepts like money, quantities, or complex data structures. They help ensure data integrity and consistency across services.</a:t>
                </a:r>
                <a:endParaRPr lang="en-US" sz="2400" noProof="1">
                  <a:solidFill>
                    <a:srgbClr val="404040"/>
                  </a:solidFill>
                  <a:latin typeface="Arial" panose="020B0604020202020204" pitchFamily="34" charset="0"/>
                  <a:cs typeface="Arial" panose="020B0604020202020204" pitchFamily="34" charset="0"/>
                </a:endParaRPr>
              </a:p>
            </p:txBody>
          </p:sp>
        </p:grpSp>
        <p:grpSp>
          <p:nvGrpSpPr>
            <p:cNvPr id="30" name="Group 29">
              <a:extLst>
                <a:ext uri="{FF2B5EF4-FFF2-40B4-BE49-F238E27FC236}">
                  <a16:creationId xmlns:a16="http://schemas.microsoft.com/office/drawing/2014/main" id="{034B96F4-7909-4254-92BE-3C1BA779FB7C}"/>
                </a:ext>
              </a:extLst>
            </p:cNvPr>
            <p:cNvGrpSpPr/>
            <p:nvPr/>
          </p:nvGrpSpPr>
          <p:grpSpPr>
            <a:xfrm>
              <a:off x="8770199" y="2588468"/>
              <a:ext cx="3138767" cy="2287290"/>
              <a:chOff x="332936" y="2666319"/>
              <a:chExt cx="3138767" cy="2287290"/>
            </a:xfrm>
          </p:grpSpPr>
          <p:sp>
            <p:nvSpPr>
              <p:cNvPr id="31" name="TextBox 30">
                <a:extLst>
                  <a:ext uri="{FF2B5EF4-FFF2-40B4-BE49-F238E27FC236}">
                    <a16:creationId xmlns:a16="http://schemas.microsoft.com/office/drawing/2014/main" id="{D701F28E-69B4-442B-B77F-AA0DB6CD3D1A}"/>
                  </a:ext>
                </a:extLst>
              </p:cNvPr>
              <p:cNvSpPr txBox="1"/>
              <p:nvPr/>
            </p:nvSpPr>
            <p:spPr>
              <a:xfrm>
                <a:off x="332936" y="2666319"/>
                <a:ext cx="3138767" cy="423116"/>
              </a:xfrm>
              <a:prstGeom prst="rect">
                <a:avLst/>
              </a:prstGeom>
              <a:noFill/>
            </p:spPr>
            <p:txBody>
              <a:bodyPr wrap="square" lIns="0" rIns="0" rtlCol="0" anchor="b">
                <a:spAutoFit/>
              </a:bodyPr>
              <a:lstStyle/>
              <a:p>
                <a:pPr marL="180000" defTabSz="1371600">
                  <a:spcBef>
                    <a:spcPts val="1200"/>
                  </a:spcBef>
                  <a:spcAft>
                    <a:spcPts val="1200"/>
                  </a:spcAft>
                  <a:buClr>
                    <a:srgbClr val="095A82"/>
                  </a:buClr>
                  <a:buSzPct val="100000"/>
                  <a:tabLst>
                    <a:tab pos="457200" algn="l"/>
                  </a:tabLst>
                </a:pPr>
                <a:r>
                  <a:rPr lang="en-US" sz="2800" b="1" dirty="0">
                    <a:solidFill>
                      <a:srgbClr val="ED7D31"/>
                    </a:solidFill>
                    <a:latin typeface="Arial" panose="020B0604020202020204" pitchFamily="34" charset="0"/>
                    <a:cs typeface="Arial" panose="020B0604020202020204" pitchFamily="34" charset="0"/>
                  </a:rPr>
                  <a:t>Entities in Microservices</a:t>
                </a:r>
                <a:endParaRPr lang="en-US" sz="2800" b="1" noProof="1">
                  <a:solidFill>
                    <a:srgbClr val="ED7D31"/>
                  </a:solidFill>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B1ADC37F-7873-4E69-87AD-82AC970F0813}"/>
                  </a:ext>
                </a:extLst>
              </p:cNvPr>
              <p:cNvSpPr txBox="1"/>
              <p:nvPr/>
            </p:nvSpPr>
            <p:spPr>
              <a:xfrm>
                <a:off x="332936" y="3086922"/>
                <a:ext cx="3138767" cy="1866687"/>
              </a:xfrm>
              <a:prstGeom prst="rect">
                <a:avLst/>
              </a:prstGeom>
              <a:noFill/>
            </p:spPr>
            <p:txBody>
              <a:bodyPr wrap="square" lIns="0" rIns="0" rtlCol="0" anchor="t">
                <a:spAutoFit/>
              </a:bodyPr>
              <a:lstStyle/>
              <a:p>
                <a:pPr marL="180000" defTabSz="1371600">
                  <a:spcBef>
                    <a:spcPts val="1200"/>
                  </a:spcBef>
                  <a:spcAft>
                    <a:spcPts val="1200"/>
                  </a:spcAft>
                  <a:buClr>
                    <a:srgbClr val="095A82"/>
                  </a:buClr>
                  <a:buSzPct val="100000"/>
                  <a:tabLst>
                    <a:tab pos="457200" algn="l"/>
                  </a:tabLst>
                </a:pPr>
                <a:r>
                  <a:rPr lang="en-US" sz="2400" dirty="0">
                    <a:solidFill>
                      <a:srgbClr val="404040"/>
                    </a:solidFill>
                    <a:latin typeface="Arial" panose="020B0604020202020204" pitchFamily="34" charset="0"/>
                    <a:cs typeface="Arial" panose="020B0604020202020204" pitchFamily="34" charset="0"/>
                  </a:rPr>
                  <a:t>In a microservices architecture, entities are often encapsulated within a service, maintaining their identity and state internally and interacting with other services through their APIs.</a:t>
                </a:r>
                <a:endParaRPr lang="en-US" sz="2400" noProof="1">
                  <a:solidFill>
                    <a:srgbClr val="404040"/>
                  </a:solidFill>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106637821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3661ABC2-62D8-1140-B926-5EF1713490C0}"/>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F3F59CA5-C1A7-A94C-8600-6FC62280C6E4}"/>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C7DBEA53-9F15-B04F-B60E-FEA62461E99F}"/>
    </a:ext>
  </a:extLst>
</a:theme>
</file>

<file path=ppt/theme/theme4.xml><?xml version="1.0" encoding="utf-8"?>
<a:theme xmlns:a="http://schemas.openxmlformats.org/drawingml/2006/main" name="Template PresentationGO">
  <a:themeElements>
    <a:clrScheme name="PGO2">
      <a:dk1>
        <a:sysClr val="windowText" lastClr="000000"/>
      </a:dk1>
      <a:lt1>
        <a:sysClr val="window" lastClr="FFFFFF"/>
      </a:lt1>
      <a:dk2>
        <a:srgbClr val="063951"/>
      </a:dk2>
      <a:lt2>
        <a:srgbClr val="D3D3D3"/>
      </a:lt2>
      <a:accent1>
        <a:srgbClr val="3A5C84"/>
      </a:accent1>
      <a:accent2>
        <a:srgbClr val="F7931F"/>
      </a:accent2>
      <a:accent3>
        <a:srgbClr val="4CC1EF"/>
      </a:accent3>
      <a:accent4>
        <a:srgbClr val="FFCC4C"/>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13856</TotalTime>
  <Words>652</Words>
  <Application>Microsoft Office PowerPoint</Application>
  <PresentationFormat>Custom</PresentationFormat>
  <Paragraphs>59</Paragraphs>
  <Slides>12</Slides>
  <Notes>6</Notes>
  <HiddenSlides>0</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12</vt:i4>
      </vt:variant>
    </vt:vector>
  </HeadingPairs>
  <TitlesOfParts>
    <vt:vector size="25" baseType="lpstr">
      <vt:lpstr>Arial</vt:lpstr>
      <vt:lpstr>Helvetica</vt:lpstr>
      <vt:lpstr>Aptos</vt:lpstr>
      <vt:lpstr>Calibri Light</vt:lpstr>
      <vt:lpstr>Fira Sans Extra Condensed Medium</vt:lpstr>
      <vt:lpstr>Open Sans</vt:lpstr>
      <vt:lpstr>Calibri</vt:lpstr>
      <vt:lpstr>Söhne</vt:lpstr>
      <vt:lpstr>Roboto</vt:lpstr>
      <vt:lpstr>Office Theme</vt:lpstr>
      <vt:lpstr>Custom Design</vt:lpstr>
      <vt:lpstr>1_Custom Design</vt:lpstr>
      <vt:lpstr>Template PresentationGO</vt:lpstr>
      <vt:lpstr>    Go for Cloud and Networks  </vt:lpstr>
      <vt:lpstr>PowerPoint Presentation</vt:lpstr>
      <vt:lpstr>PowerPoint Presentation</vt:lpstr>
      <vt:lpstr>Topics</vt:lpstr>
      <vt:lpstr> Learning Objectives</vt:lpstr>
      <vt:lpstr>          Domain-Driven Design Principles              </vt:lpstr>
      <vt:lpstr>     Introduction to DDD   </vt:lpstr>
      <vt:lpstr>    Concept of Bounded Contexts  </vt:lpstr>
      <vt:lpstr> Entity and Value Object Patterns</vt:lpstr>
      <vt:lpstr>           Repositories and Aggregates in DDD          </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Samhithakg</dc:creator>
  <cp:lastModifiedBy>CONTENT</cp:lastModifiedBy>
  <cp:revision>100</cp:revision>
  <dcterms:created xsi:type="dcterms:W3CDTF">2023-08-03T08:03:42Z</dcterms:created>
  <dcterms:modified xsi:type="dcterms:W3CDTF">2024-03-12T08:26:57Z</dcterms:modified>
</cp:coreProperties>
</file>

<file path=docProps/thumbnail.jpeg>
</file>